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59"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5143500" type="screen16x9"/>
  <p:notesSz cx="6858000" cy="9144000"/>
  <p:embeddedFontLst>
    <p:embeddedFont>
      <p:font typeface="Economica" panose="02000506040000020004" pitchFamily="2" charset="77"/>
      <p:regular r:id="rId43"/>
      <p:bold r:id="rId44"/>
      <p:italic r:id="rId45"/>
      <p:boldItalic r:id="rId46"/>
    </p:embeddedFont>
    <p:embeddedFont>
      <p:font typeface="Open Sans" panose="020B0606030504020204" pitchFamily="3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8D61BC-A5E3-4242-B6C0-E1C3C085F7E3}">
  <a:tblStyle styleId="{1C8D61BC-A5E3-4242-B6C0-E1C3C085F7E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3197"/>
  </p:normalViewPr>
  <p:slideViewPr>
    <p:cSldViewPr snapToGrid="0">
      <p:cViewPr varScale="1">
        <p:scale>
          <a:sx n="159" d="100"/>
          <a:sy n="159" d="100"/>
        </p:scale>
        <p:origin x="824"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7e18eb0da3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7e18eb0da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7e18eb0da3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7e18eb0da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7e18eb0da3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7e18eb0da3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7e18eb0da3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7e18eb0da3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7e18eb0da3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7e18eb0da3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e18eb0da3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e18eb0da3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7e18eb0da3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7e18eb0da3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7e18eb0da3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7e18eb0da3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7e18eb0da3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7e18eb0da3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43e0fea0aa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43e0fea0aa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7e18eb0da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7e18eb0da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e18eb0da3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e18eb0da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f7f7638cd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f7f7638cd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6fd3c1658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6fd3c1658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f7f7638cd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3f7f7638c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f7f7638cd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f7f7638cd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3f7af97968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3f7af97968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3f7f7638cd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3f7f7638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f7f7638cd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f7f7638cd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3f822186e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3f822186e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43e0fea0a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43e0fea0a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7e18eb0da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7e18eb0da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7e18eb0da3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7e18eb0da3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63469f9cbe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63469f9cb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6fd3c1658e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6fd3c1658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43e0fea0aa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43e0fea0aa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43e0fea0aa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43e0fea0a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7e18eb0da3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7e18eb0da3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7e18eb0da3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7e18eb0da3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7e18eb0da3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7e18eb0da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3f1e550b15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3f1e550b1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3f1e550b15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3f1e550b1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7e18eb0da3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7e18eb0da3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f7af97968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3f7af9796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43e2d02806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43e2d02806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f1e550b1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f1e550b1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7e18eb0da3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7e18eb0da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7e18eb0da3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7e18eb0da3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7e18eb0da3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7e18eb0d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363013" y="756700"/>
            <a:ext cx="1081625" cy="1124950"/>
          </a:xfrm>
          <a:custGeom>
            <a:avLst/>
            <a:gdLst/>
            <a:ahLst/>
            <a:cxnLst/>
            <a:rect l="l" t="t" r="r" b="b"/>
            <a:pathLst>
              <a:path w="43265" h="44998" extrusionOk="0">
                <a:moveTo>
                  <a:pt x="0" y="44998"/>
                </a:moveTo>
                <a:lnTo>
                  <a:pt x="0" y="0"/>
                </a:lnTo>
                <a:lnTo>
                  <a:pt x="43265" y="0"/>
                </a:lnTo>
              </a:path>
            </a:pathLst>
          </a:custGeom>
          <a:noFill/>
          <a:ln w="38100" cap="flat" cmpd="sng">
            <a:solidFill>
              <a:srgbClr val="E69138"/>
            </a:solidFill>
            <a:prstDash val="solid"/>
            <a:miter lim="8000"/>
            <a:headEnd type="none" w="sm" len="sm"/>
            <a:tailEnd type="none" w="sm" len="sm"/>
          </a:ln>
        </p:spPr>
      </p:sp>
      <p:sp>
        <p:nvSpPr>
          <p:cNvPr id="11" name="Google Shape;11;p2"/>
          <p:cNvSpPr/>
          <p:nvPr/>
        </p:nvSpPr>
        <p:spPr>
          <a:xfrm rot="10800000">
            <a:off x="5699350" y="3266725"/>
            <a:ext cx="1081625" cy="1124950"/>
          </a:xfrm>
          <a:custGeom>
            <a:avLst/>
            <a:gdLst/>
            <a:ahLst/>
            <a:cxnLst/>
            <a:rect l="l" t="t" r="r" b="b"/>
            <a:pathLst>
              <a:path w="43265" h="44998" extrusionOk="0">
                <a:moveTo>
                  <a:pt x="0" y="44998"/>
                </a:moveTo>
                <a:lnTo>
                  <a:pt x="0" y="0"/>
                </a:lnTo>
                <a:lnTo>
                  <a:pt x="43265" y="0"/>
                </a:lnTo>
              </a:path>
            </a:pathLst>
          </a:custGeom>
          <a:noFill/>
          <a:ln w="38100" cap="flat" cmpd="sng">
            <a:solidFill>
              <a:srgbClr val="E69138"/>
            </a:solidFill>
            <a:prstDash val="solid"/>
            <a:miter lim="8000"/>
            <a:headEnd type="none" w="sm" len="sm"/>
            <a:tailEnd type="none" w="sm" len="sm"/>
          </a:ln>
        </p:spPr>
      </p:sp>
      <p:sp>
        <p:nvSpPr>
          <p:cNvPr id="12" name="Google Shape;12;p2"/>
          <p:cNvSpPr txBox="1">
            <a:spLocks noGrp="1"/>
          </p:cNvSpPr>
          <p:nvPr>
            <p:ph type="ctrTitle"/>
          </p:nvPr>
        </p:nvSpPr>
        <p:spPr>
          <a:xfrm>
            <a:off x="2489750" y="859875"/>
            <a:ext cx="4127700" cy="27117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C4587"/>
              </a:buClr>
              <a:buSzPts val="2400"/>
              <a:buFont typeface="Arial"/>
              <a:buNone/>
              <a:defRPr sz="2400">
                <a:solidFill>
                  <a:srgbClr val="1C4587"/>
                </a:solidFill>
                <a:latin typeface="Arial"/>
                <a:ea typeface="Arial"/>
                <a:cs typeface="Arial"/>
                <a:sym typeface="Arial"/>
              </a:defRPr>
            </a:lvl1pPr>
            <a:lvl2pPr lvl="1" algn="ctr">
              <a:spcBef>
                <a:spcPts val="0"/>
              </a:spcBef>
              <a:spcAft>
                <a:spcPts val="0"/>
              </a:spcAft>
              <a:buClr>
                <a:srgbClr val="1C4587"/>
              </a:buClr>
              <a:buSzPts val="3200"/>
              <a:buNone/>
              <a:defRPr sz="3200">
                <a:solidFill>
                  <a:srgbClr val="1C4587"/>
                </a:solidFill>
              </a:defRPr>
            </a:lvl2pPr>
            <a:lvl3pPr lvl="2" algn="ctr">
              <a:spcBef>
                <a:spcPts val="0"/>
              </a:spcBef>
              <a:spcAft>
                <a:spcPts val="0"/>
              </a:spcAft>
              <a:buClr>
                <a:srgbClr val="1C4587"/>
              </a:buClr>
              <a:buSzPts val="3200"/>
              <a:buNone/>
              <a:defRPr sz="3200">
                <a:solidFill>
                  <a:srgbClr val="1C4587"/>
                </a:solidFill>
              </a:defRPr>
            </a:lvl3pPr>
            <a:lvl4pPr lvl="3" algn="ctr">
              <a:spcBef>
                <a:spcPts val="0"/>
              </a:spcBef>
              <a:spcAft>
                <a:spcPts val="0"/>
              </a:spcAft>
              <a:buClr>
                <a:srgbClr val="1C4587"/>
              </a:buClr>
              <a:buSzPts val="3200"/>
              <a:buNone/>
              <a:defRPr sz="3200">
                <a:solidFill>
                  <a:srgbClr val="1C4587"/>
                </a:solidFill>
              </a:defRPr>
            </a:lvl4pPr>
            <a:lvl5pPr lvl="4" algn="ctr">
              <a:spcBef>
                <a:spcPts val="0"/>
              </a:spcBef>
              <a:spcAft>
                <a:spcPts val="0"/>
              </a:spcAft>
              <a:buClr>
                <a:srgbClr val="1C4587"/>
              </a:buClr>
              <a:buSzPts val="3200"/>
              <a:buNone/>
              <a:defRPr sz="3200">
                <a:solidFill>
                  <a:srgbClr val="1C4587"/>
                </a:solidFill>
              </a:defRPr>
            </a:lvl5pPr>
            <a:lvl6pPr lvl="5" algn="ctr">
              <a:spcBef>
                <a:spcPts val="0"/>
              </a:spcBef>
              <a:spcAft>
                <a:spcPts val="0"/>
              </a:spcAft>
              <a:buClr>
                <a:srgbClr val="1C4587"/>
              </a:buClr>
              <a:buSzPts val="3200"/>
              <a:buNone/>
              <a:defRPr sz="3200">
                <a:solidFill>
                  <a:srgbClr val="1C4587"/>
                </a:solidFill>
              </a:defRPr>
            </a:lvl6pPr>
            <a:lvl7pPr lvl="6" algn="ctr">
              <a:spcBef>
                <a:spcPts val="0"/>
              </a:spcBef>
              <a:spcAft>
                <a:spcPts val="0"/>
              </a:spcAft>
              <a:buClr>
                <a:srgbClr val="1C4587"/>
              </a:buClr>
              <a:buSzPts val="3200"/>
              <a:buNone/>
              <a:defRPr sz="3200">
                <a:solidFill>
                  <a:srgbClr val="1C4587"/>
                </a:solidFill>
              </a:defRPr>
            </a:lvl7pPr>
            <a:lvl8pPr lvl="7" algn="ctr">
              <a:spcBef>
                <a:spcPts val="0"/>
              </a:spcBef>
              <a:spcAft>
                <a:spcPts val="0"/>
              </a:spcAft>
              <a:buClr>
                <a:srgbClr val="1C4587"/>
              </a:buClr>
              <a:buSzPts val="3200"/>
              <a:buNone/>
              <a:defRPr sz="3200">
                <a:solidFill>
                  <a:srgbClr val="1C4587"/>
                </a:solidFill>
              </a:defRPr>
            </a:lvl8pPr>
            <a:lvl9pPr lvl="8" algn="ctr">
              <a:spcBef>
                <a:spcPts val="0"/>
              </a:spcBef>
              <a:spcAft>
                <a:spcPts val="0"/>
              </a:spcAft>
              <a:buClr>
                <a:srgbClr val="1C4587"/>
              </a:buClr>
              <a:buSzPts val="3200"/>
              <a:buNone/>
              <a:defRPr sz="3200">
                <a:solidFill>
                  <a:srgbClr val="1C4587"/>
                </a:solidFill>
              </a:defRPr>
            </a:lvl9pPr>
          </a:lstStyle>
          <a:p>
            <a:endParaRPr/>
          </a:p>
        </p:txBody>
      </p:sp>
      <p:sp>
        <p:nvSpPr>
          <p:cNvPr id="13" name="Google Shape;13;p2"/>
          <p:cNvSpPr txBox="1">
            <a:spLocks noGrp="1"/>
          </p:cNvSpPr>
          <p:nvPr>
            <p:ph type="subTitle" idx="1"/>
          </p:nvPr>
        </p:nvSpPr>
        <p:spPr>
          <a:xfrm>
            <a:off x="3044700" y="3649980"/>
            <a:ext cx="3054600" cy="701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1C4587"/>
              </a:buClr>
              <a:buSzPts val="1400"/>
              <a:buFont typeface="Arial"/>
              <a:buNone/>
              <a:defRPr sz="1400">
                <a:solidFill>
                  <a:srgbClr val="1C4587"/>
                </a:solidFill>
                <a:latin typeface="Arial"/>
                <a:ea typeface="Arial"/>
                <a:cs typeface="Arial"/>
                <a:sym typeface="Arial"/>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0"/>
        <p:cNvGrpSpPr/>
        <p:nvPr/>
      </p:nvGrpSpPr>
      <p:grpSpPr>
        <a:xfrm>
          <a:off x="0" y="0"/>
          <a:ext cx="0" cy="0"/>
          <a:chOff x="0" y="0"/>
          <a:chExt cx="0" cy="0"/>
        </a:xfrm>
      </p:grpSpPr>
      <p:sp>
        <p:nvSpPr>
          <p:cNvPr id="51" name="Google Shape;51;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1"/>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3" name="Google Shape;53;p11"/>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4" name="Google Shape;54;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6" name="Google Shape;16;p3"/>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1C4587"/>
              </a:buClr>
              <a:buSzPts val="4200"/>
              <a:buFont typeface="Arial"/>
              <a:buNone/>
              <a:defRPr>
                <a:solidFill>
                  <a:srgbClr val="1C4587"/>
                </a:solidFill>
                <a:latin typeface="Arial"/>
                <a:ea typeface="Arial"/>
                <a:cs typeface="Arial"/>
                <a:sym typeface="Arial"/>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11700" y="239725"/>
            <a:ext cx="8520600" cy="562500"/>
          </a:xfrm>
          <a:prstGeom prst="rect">
            <a:avLst/>
          </a:prstGeom>
        </p:spPr>
        <p:txBody>
          <a:bodyPr spcFirstLastPara="1" wrap="square" lIns="91425" tIns="91425" rIns="91425" bIns="91425" anchor="b" anchorCtr="0">
            <a:noAutofit/>
          </a:bodyPr>
          <a:lstStyle>
            <a:lvl1pPr lvl="0">
              <a:spcBef>
                <a:spcPts val="0"/>
              </a:spcBef>
              <a:spcAft>
                <a:spcPts val="0"/>
              </a:spcAft>
              <a:buClr>
                <a:srgbClr val="1C4587"/>
              </a:buClr>
              <a:buSzPts val="3200"/>
              <a:buFont typeface="Arial"/>
              <a:buNone/>
              <a:defRPr sz="3200">
                <a:solidFill>
                  <a:srgbClr val="1C4587"/>
                </a:solidFill>
                <a:latin typeface="Arial"/>
                <a:ea typeface="Arial"/>
                <a:cs typeface="Arial"/>
                <a:sym typeface="Arial"/>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1" name="Google Shape;21;p4"/>
          <p:cNvSpPr/>
          <p:nvPr/>
        </p:nvSpPr>
        <p:spPr>
          <a:xfrm>
            <a:off x="0" y="0"/>
            <a:ext cx="9144000" cy="237900"/>
          </a:xfrm>
          <a:prstGeom prst="rect">
            <a:avLst/>
          </a:prstGeom>
          <a:gradFill>
            <a:gsLst>
              <a:gs pos="0">
                <a:srgbClr val="F48208"/>
              </a:gs>
              <a:gs pos="66000">
                <a:srgbClr val="B26008"/>
              </a:gs>
              <a:gs pos="100000">
                <a:srgbClr val="703E08"/>
              </a:gs>
            </a:gsLst>
            <a:path path="circle">
              <a:fillToRect t="100000" r="100000"/>
            </a:path>
            <a:tileRect l="-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body" idx="1"/>
          </p:nvPr>
        </p:nvSpPr>
        <p:spPr>
          <a:xfrm>
            <a:off x="311700" y="802225"/>
            <a:ext cx="8619300" cy="3777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1C4587"/>
              </a:buClr>
              <a:buSzPts val="1800"/>
              <a:buFont typeface="Arial"/>
              <a:buChar char="●"/>
              <a:defRPr>
                <a:solidFill>
                  <a:srgbClr val="1C4587"/>
                </a:solidFill>
                <a:latin typeface="Arial"/>
                <a:ea typeface="Arial"/>
                <a:cs typeface="Arial"/>
                <a:sym typeface="Arial"/>
              </a:defRPr>
            </a:lvl1pPr>
            <a:lvl2pPr marL="914400" lvl="1" indent="-317500">
              <a:spcBef>
                <a:spcPts val="1600"/>
              </a:spcBef>
              <a:spcAft>
                <a:spcPts val="0"/>
              </a:spcAft>
              <a:buClr>
                <a:srgbClr val="1C4587"/>
              </a:buClr>
              <a:buSzPts val="1400"/>
              <a:buFont typeface="Arial"/>
              <a:buChar char="○"/>
              <a:defRPr>
                <a:solidFill>
                  <a:srgbClr val="1C4587"/>
                </a:solidFill>
                <a:latin typeface="Arial"/>
                <a:ea typeface="Arial"/>
                <a:cs typeface="Arial"/>
                <a:sym typeface="Arial"/>
              </a:defRPr>
            </a:lvl2pPr>
            <a:lvl3pPr marL="1371600" lvl="2" indent="-317500">
              <a:spcBef>
                <a:spcPts val="1600"/>
              </a:spcBef>
              <a:spcAft>
                <a:spcPts val="0"/>
              </a:spcAft>
              <a:buClr>
                <a:srgbClr val="1C4587"/>
              </a:buClr>
              <a:buSzPts val="1400"/>
              <a:buFont typeface="Arial"/>
              <a:buChar char="■"/>
              <a:defRPr>
                <a:solidFill>
                  <a:srgbClr val="1C4587"/>
                </a:solidFill>
                <a:latin typeface="Arial"/>
                <a:ea typeface="Arial"/>
                <a:cs typeface="Arial"/>
                <a:sym typeface="Arial"/>
              </a:defRPr>
            </a:lvl3pPr>
            <a:lvl4pPr marL="1828800" lvl="3" indent="-317500">
              <a:spcBef>
                <a:spcPts val="1600"/>
              </a:spcBef>
              <a:spcAft>
                <a:spcPts val="0"/>
              </a:spcAft>
              <a:buClr>
                <a:srgbClr val="1C4587"/>
              </a:buClr>
              <a:buSzPts val="1400"/>
              <a:buFont typeface="Arial"/>
              <a:buChar char="●"/>
              <a:defRPr>
                <a:solidFill>
                  <a:srgbClr val="1C4587"/>
                </a:solidFill>
                <a:latin typeface="Arial"/>
                <a:ea typeface="Arial"/>
                <a:cs typeface="Arial"/>
                <a:sym typeface="Arial"/>
              </a:defRPr>
            </a:lvl4pPr>
            <a:lvl5pPr marL="2286000" lvl="4" indent="-317500">
              <a:spcBef>
                <a:spcPts val="1600"/>
              </a:spcBef>
              <a:spcAft>
                <a:spcPts val="0"/>
              </a:spcAft>
              <a:buClr>
                <a:srgbClr val="1C4587"/>
              </a:buClr>
              <a:buSzPts val="1400"/>
              <a:buFont typeface="Arial"/>
              <a:buChar char="○"/>
              <a:defRPr>
                <a:solidFill>
                  <a:srgbClr val="1C4587"/>
                </a:solidFill>
                <a:latin typeface="Arial"/>
                <a:ea typeface="Arial"/>
                <a:cs typeface="Arial"/>
                <a:sym typeface="Arial"/>
              </a:defRPr>
            </a:lvl5pPr>
            <a:lvl6pPr marL="2743200" lvl="5" indent="-317500">
              <a:spcBef>
                <a:spcPts val="1600"/>
              </a:spcBef>
              <a:spcAft>
                <a:spcPts val="0"/>
              </a:spcAft>
              <a:buClr>
                <a:srgbClr val="1C4587"/>
              </a:buClr>
              <a:buSzPts val="1400"/>
              <a:buFont typeface="Arial"/>
              <a:buChar char="■"/>
              <a:defRPr>
                <a:solidFill>
                  <a:srgbClr val="1C4587"/>
                </a:solidFill>
                <a:latin typeface="Arial"/>
                <a:ea typeface="Arial"/>
                <a:cs typeface="Arial"/>
                <a:sym typeface="Arial"/>
              </a:defRPr>
            </a:lvl6pPr>
            <a:lvl7pPr marL="3200400" lvl="6" indent="-317500">
              <a:spcBef>
                <a:spcPts val="1600"/>
              </a:spcBef>
              <a:spcAft>
                <a:spcPts val="0"/>
              </a:spcAft>
              <a:buClr>
                <a:srgbClr val="1C4587"/>
              </a:buClr>
              <a:buSzPts val="1400"/>
              <a:buFont typeface="Arial"/>
              <a:buChar char="●"/>
              <a:defRPr>
                <a:solidFill>
                  <a:srgbClr val="1C4587"/>
                </a:solidFill>
                <a:latin typeface="Arial"/>
                <a:ea typeface="Arial"/>
                <a:cs typeface="Arial"/>
                <a:sym typeface="Arial"/>
              </a:defRPr>
            </a:lvl7pPr>
            <a:lvl8pPr marL="3657600" lvl="7" indent="-317500">
              <a:spcBef>
                <a:spcPts val="1600"/>
              </a:spcBef>
              <a:spcAft>
                <a:spcPts val="0"/>
              </a:spcAft>
              <a:buClr>
                <a:srgbClr val="1C4587"/>
              </a:buClr>
              <a:buSzPts val="1400"/>
              <a:buFont typeface="Arial"/>
              <a:buChar char="○"/>
              <a:defRPr>
                <a:solidFill>
                  <a:srgbClr val="1C4587"/>
                </a:solidFill>
                <a:latin typeface="Arial"/>
                <a:ea typeface="Arial"/>
                <a:cs typeface="Arial"/>
                <a:sym typeface="Arial"/>
              </a:defRPr>
            </a:lvl8pPr>
            <a:lvl9pPr marL="4114800" lvl="8" indent="-317500">
              <a:spcBef>
                <a:spcPts val="1600"/>
              </a:spcBef>
              <a:spcAft>
                <a:spcPts val="1600"/>
              </a:spcAft>
              <a:buClr>
                <a:srgbClr val="1C4587"/>
              </a:buClr>
              <a:buSzPts val="1400"/>
              <a:buFont typeface="Arial"/>
              <a:buChar char="■"/>
              <a:defRPr>
                <a:solidFill>
                  <a:srgbClr val="1C4587"/>
                </a:solidFill>
                <a:latin typeface="Arial"/>
                <a:ea typeface="Arial"/>
                <a:cs typeface="Arial"/>
                <a:sym typeface="Arial"/>
              </a:defRPr>
            </a:lvl9pPr>
          </a:lstStyle>
          <a:p>
            <a:endParaRPr/>
          </a:p>
        </p:txBody>
      </p:sp>
      <p:sp>
        <p:nvSpPr>
          <p:cNvPr id="23" name="Google Shape;23;p4"/>
          <p:cNvSpPr txBox="1">
            <a:spLocks noGrp="1"/>
          </p:cNvSpPr>
          <p:nvPr>
            <p:ph type="sldNum" idx="12"/>
          </p:nvPr>
        </p:nvSpPr>
        <p:spPr>
          <a:xfrm>
            <a:off x="8595300" y="-65700"/>
            <a:ext cx="548700" cy="3693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a:spcBef>
                <a:spcPts val="0"/>
              </a:spcBef>
              <a:spcAft>
                <a:spcPts val="0"/>
              </a:spcAft>
              <a:buSzPts val="4200"/>
              <a:buFont typeface="Arial"/>
              <a:buNone/>
              <a:defRPr>
                <a:latin typeface="Arial"/>
                <a:ea typeface="Arial"/>
                <a:cs typeface="Arial"/>
                <a:sym typeface="Arial"/>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6" name="Google Shape;26;p5"/>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Font typeface="Arial"/>
              <a:buChar char="●"/>
              <a:defRPr sz="1400">
                <a:latin typeface="Arial"/>
                <a:ea typeface="Arial"/>
                <a:cs typeface="Arial"/>
                <a:sym typeface="Arial"/>
              </a:defRPr>
            </a:lvl1pPr>
            <a:lvl2pPr marL="914400" lvl="1" indent="-304800">
              <a:spcBef>
                <a:spcPts val="1600"/>
              </a:spcBef>
              <a:spcAft>
                <a:spcPts val="0"/>
              </a:spcAft>
              <a:buSzPts val="1200"/>
              <a:buFont typeface="Arial"/>
              <a:buChar char="○"/>
              <a:defRPr sz="1200">
                <a:latin typeface="Arial"/>
                <a:ea typeface="Arial"/>
                <a:cs typeface="Arial"/>
                <a:sym typeface="Arial"/>
              </a:defRPr>
            </a:lvl2pPr>
            <a:lvl3pPr marL="1371600" lvl="2" indent="-304800">
              <a:spcBef>
                <a:spcPts val="1600"/>
              </a:spcBef>
              <a:spcAft>
                <a:spcPts val="0"/>
              </a:spcAft>
              <a:buSzPts val="1200"/>
              <a:buFont typeface="Arial"/>
              <a:buChar char="■"/>
              <a:defRPr sz="1200">
                <a:latin typeface="Arial"/>
                <a:ea typeface="Arial"/>
                <a:cs typeface="Arial"/>
                <a:sym typeface="Arial"/>
              </a:defRPr>
            </a:lvl3pPr>
            <a:lvl4pPr marL="1828800" lvl="3" indent="-304800">
              <a:spcBef>
                <a:spcPts val="1600"/>
              </a:spcBef>
              <a:spcAft>
                <a:spcPts val="0"/>
              </a:spcAft>
              <a:buSzPts val="1200"/>
              <a:buFont typeface="Arial"/>
              <a:buChar char="●"/>
              <a:defRPr sz="1200">
                <a:latin typeface="Arial"/>
                <a:ea typeface="Arial"/>
                <a:cs typeface="Arial"/>
                <a:sym typeface="Arial"/>
              </a:defRPr>
            </a:lvl4pPr>
            <a:lvl5pPr marL="2286000" lvl="4" indent="-304800">
              <a:spcBef>
                <a:spcPts val="1600"/>
              </a:spcBef>
              <a:spcAft>
                <a:spcPts val="0"/>
              </a:spcAft>
              <a:buSzPts val="1200"/>
              <a:buFont typeface="Arial"/>
              <a:buChar char="○"/>
              <a:defRPr sz="1200">
                <a:latin typeface="Arial"/>
                <a:ea typeface="Arial"/>
                <a:cs typeface="Arial"/>
                <a:sym typeface="Arial"/>
              </a:defRPr>
            </a:lvl5pPr>
            <a:lvl6pPr marL="2743200" lvl="5" indent="-304800">
              <a:spcBef>
                <a:spcPts val="1600"/>
              </a:spcBef>
              <a:spcAft>
                <a:spcPts val="0"/>
              </a:spcAft>
              <a:buSzPts val="1200"/>
              <a:buFont typeface="Arial"/>
              <a:buChar char="■"/>
              <a:defRPr sz="1200">
                <a:latin typeface="Arial"/>
                <a:ea typeface="Arial"/>
                <a:cs typeface="Arial"/>
                <a:sym typeface="Arial"/>
              </a:defRPr>
            </a:lvl6pPr>
            <a:lvl7pPr marL="3200400" lvl="6" indent="-304800">
              <a:spcBef>
                <a:spcPts val="1600"/>
              </a:spcBef>
              <a:spcAft>
                <a:spcPts val="0"/>
              </a:spcAft>
              <a:buSzPts val="1200"/>
              <a:buFont typeface="Arial"/>
              <a:buChar char="●"/>
              <a:defRPr sz="1200">
                <a:latin typeface="Arial"/>
                <a:ea typeface="Arial"/>
                <a:cs typeface="Arial"/>
                <a:sym typeface="Arial"/>
              </a:defRPr>
            </a:lvl7pPr>
            <a:lvl8pPr marL="3657600" lvl="7" indent="-304800">
              <a:spcBef>
                <a:spcPts val="1600"/>
              </a:spcBef>
              <a:spcAft>
                <a:spcPts val="0"/>
              </a:spcAft>
              <a:buSzPts val="1200"/>
              <a:buFont typeface="Arial"/>
              <a:buChar char="○"/>
              <a:defRPr sz="1200">
                <a:latin typeface="Arial"/>
                <a:ea typeface="Arial"/>
                <a:cs typeface="Arial"/>
                <a:sym typeface="Arial"/>
              </a:defRPr>
            </a:lvl8pPr>
            <a:lvl9pPr marL="4114800" lvl="8" indent="-304800">
              <a:spcBef>
                <a:spcPts val="1600"/>
              </a:spcBef>
              <a:spcAft>
                <a:spcPts val="1600"/>
              </a:spcAft>
              <a:buSzPts val="1200"/>
              <a:buFont typeface="Arial"/>
              <a:buChar char="■"/>
              <a:defRPr sz="1200">
                <a:latin typeface="Arial"/>
                <a:ea typeface="Arial"/>
                <a:cs typeface="Arial"/>
                <a:sym typeface="Arial"/>
              </a:defRPr>
            </a:lvl9pPr>
          </a:lstStyle>
          <a:p>
            <a:endParaRPr/>
          </a:p>
        </p:txBody>
      </p:sp>
      <p:sp>
        <p:nvSpPr>
          <p:cNvPr id="27" name="Google Shape;27;p5"/>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Font typeface="Arial"/>
              <a:buChar char="●"/>
              <a:defRPr sz="1400">
                <a:latin typeface="Arial"/>
                <a:ea typeface="Arial"/>
                <a:cs typeface="Arial"/>
                <a:sym typeface="Arial"/>
              </a:defRPr>
            </a:lvl1pPr>
            <a:lvl2pPr marL="914400" lvl="1" indent="-304800">
              <a:spcBef>
                <a:spcPts val="1600"/>
              </a:spcBef>
              <a:spcAft>
                <a:spcPts val="0"/>
              </a:spcAft>
              <a:buSzPts val="1200"/>
              <a:buFont typeface="Arial"/>
              <a:buChar char="○"/>
              <a:defRPr sz="1200">
                <a:latin typeface="Arial"/>
                <a:ea typeface="Arial"/>
                <a:cs typeface="Arial"/>
                <a:sym typeface="Arial"/>
              </a:defRPr>
            </a:lvl2pPr>
            <a:lvl3pPr marL="1371600" lvl="2" indent="-304800">
              <a:spcBef>
                <a:spcPts val="1600"/>
              </a:spcBef>
              <a:spcAft>
                <a:spcPts val="0"/>
              </a:spcAft>
              <a:buSzPts val="1200"/>
              <a:buFont typeface="Arial"/>
              <a:buChar char="■"/>
              <a:defRPr sz="1200">
                <a:latin typeface="Arial"/>
                <a:ea typeface="Arial"/>
                <a:cs typeface="Arial"/>
                <a:sym typeface="Arial"/>
              </a:defRPr>
            </a:lvl3pPr>
            <a:lvl4pPr marL="1828800" lvl="3" indent="-304800">
              <a:spcBef>
                <a:spcPts val="1600"/>
              </a:spcBef>
              <a:spcAft>
                <a:spcPts val="0"/>
              </a:spcAft>
              <a:buSzPts val="1200"/>
              <a:buFont typeface="Arial"/>
              <a:buChar char="●"/>
              <a:defRPr sz="1200">
                <a:latin typeface="Arial"/>
                <a:ea typeface="Arial"/>
                <a:cs typeface="Arial"/>
                <a:sym typeface="Arial"/>
              </a:defRPr>
            </a:lvl4pPr>
            <a:lvl5pPr marL="2286000" lvl="4" indent="-304800">
              <a:spcBef>
                <a:spcPts val="1600"/>
              </a:spcBef>
              <a:spcAft>
                <a:spcPts val="0"/>
              </a:spcAft>
              <a:buSzPts val="1200"/>
              <a:buFont typeface="Arial"/>
              <a:buChar char="○"/>
              <a:defRPr sz="1200">
                <a:latin typeface="Arial"/>
                <a:ea typeface="Arial"/>
                <a:cs typeface="Arial"/>
                <a:sym typeface="Arial"/>
              </a:defRPr>
            </a:lvl5pPr>
            <a:lvl6pPr marL="2743200" lvl="5" indent="-304800">
              <a:spcBef>
                <a:spcPts val="1600"/>
              </a:spcBef>
              <a:spcAft>
                <a:spcPts val="0"/>
              </a:spcAft>
              <a:buSzPts val="1200"/>
              <a:buFont typeface="Arial"/>
              <a:buChar char="■"/>
              <a:defRPr sz="1200">
                <a:latin typeface="Arial"/>
                <a:ea typeface="Arial"/>
                <a:cs typeface="Arial"/>
                <a:sym typeface="Arial"/>
              </a:defRPr>
            </a:lvl6pPr>
            <a:lvl7pPr marL="3200400" lvl="6" indent="-304800">
              <a:spcBef>
                <a:spcPts val="1600"/>
              </a:spcBef>
              <a:spcAft>
                <a:spcPts val="0"/>
              </a:spcAft>
              <a:buSzPts val="1200"/>
              <a:buFont typeface="Arial"/>
              <a:buChar char="●"/>
              <a:defRPr sz="1200">
                <a:latin typeface="Arial"/>
                <a:ea typeface="Arial"/>
                <a:cs typeface="Arial"/>
                <a:sym typeface="Arial"/>
              </a:defRPr>
            </a:lvl7pPr>
            <a:lvl8pPr marL="3657600" lvl="7" indent="-304800">
              <a:spcBef>
                <a:spcPts val="1600"/>
              </a:spcBef>
              <a:spcAft>
                <a:spcPts val="0"/>
              </a:spcAft>
              <a:buSzPts val="1200"/>
              <a:buFont typeface="Arial"/>
              <a:buChar char="○"/>
              <a:defRPr sz="1200">
                <a:latin typeface="Arial"/>
                <a:ea typeface="Arial"/>
                <a:cs typeface="Arial"/>
                <a:sym typeface="Arial"/>
              </a:defRPr>
            </a:lvl8pPr>
            <a:lvl9pPr marL="4114800" lvl="8" indent="-304800">
              <a:spcBef>
                <a:spcPts val="1600"/>
              </a:spcBef>
              <a:spcAft>
                <a:spcPts val="1600"/>
              </a:spcAft>
              <a:buSzPts val="1200"/>
              <a:buFont typeface="Arial"/>
              <a:buChar char="■"/>
              <a:defRPr sz="1200">
                <a:latin typeface="Arial"/>
                <a:ea typeface="Arial"/>
                <a:cs typeface="Arial"/>
                <a:sym typeface="Arial"/>
              </a:defRPr>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4" name="Google Shape;34;p7"/>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8"/>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 name="Google Shape;42;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3" name="Google Shape;43;p9"/>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endParaRPr/>
          </a:p>
        </p:txBody>
      </p:sp>
      <p:sp>
        <p:nvSpPr>
          <p:cNvPr id="44" name="Google Shape;44;p9"/>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5" name="Google Shape;45;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6" name="Google Shape;46;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
        <p:cNvGrpSpPr/>
        <p:nvPr/>
      </p:nvGrpSpPr>
      <p:grpSpPr>
        <a:xfrm>
          <a:off x="0" y="0"/>
          <a:ext cx="0" cy="0"/>
          <a:chOff x="0" y="0"/>
          <a:chExt cx="0" cy="0"/>
        </a:xfrm>
      </p:grpSpPr>
      <p:sp>
        <p:nvSpPr>
          <p:cNvPr id="48" name="Google Shape;48;p10"/>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49" name="Google Shape;49;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www.youtube.com/watch?v=D5VN56jQMWM"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3.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behavioralsignals.com"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5.jpg"/><Relationship Id="rId4" Type="http://schemas.openxmlformats.org/officeDocument/2006/relationships/hyperlink" Target="http://www.youtube.com/watch?v=sL2az-gywVo"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snf-873139.vm.okeanos.grnet.gr/"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hyperlink" Target="https://behavioralsignals.com"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17.jpg"/><Relationship Id="rId4" Type="http://schemas.openxmlformats.org/officeDocument/2006/relationships/hyperlink" Target="http://www.youtube.com/watch?v=hXJQm32cvs8"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bmat.com"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hyperlink" Target="http://www.youtube.com/watch?v=lDckZCORThw"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hyperlink" Target="http://www.shimonrobot.com" TargetMode="External"/><Relationship Id="rId4" Type="http://schemas.openxmlformats.org/officeDocument/2006/relationships/image" Target="../media/image20.jpg"/></Relationships>
</file>

<file path=ppt/slides/_rels/slide26.xml.rels><?xml version="1.0" encoding="UTF-8" standalone="yes"?>
<Relationships xmlns="http://schemas.openxmlformats.org/package/2006/relationships"><Relationship Id="rId3" Type="http://schemas.openxmlformats.org/officeDocument/2006/relationships/hyperlink" Target="http://www.youtube.com/watch?v=d-JMtVLUSEg"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hyperlink" Target="https://wp.nyu.edu/sonyc/" TargetMode="External"/><Relationship Id="rId4" Type="http://schemas.openxmlformats.org/officeDocument/2006/relationships/image" Target="../media/image21.jpg"/></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tyiannak/soundscape_quality"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hyperlink" Target="http://www.youtube.com/watch?v=5tRMqbPH_pk"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hyperlink" Target="https://mbari.org" TargetMode="External"/><Relationship Id="rId4" Type="http://schemas.openxmlformats.org/officeDocument/2006/relationships/image" Target="../media/image23.jpg"/></Relationships>
</file>

<file path=ppt/slides/_rels/slide29.xml.rels><?xml version="1.0" encoding="UTF-8" standalone="yes"?>
<Relationships xmlns="http://schemas.openxmlformats.org/package/2006/relationships"><Relationship Id="rId3" Type="http://schemas.openxmlformats.org/officeDocument/2006/relationships/hyperlink" Target="http://www.youtube.com/watch?v=pW6nZXeWlGM"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5.jpg"/></Relationships>
</file>

<file path=ppt/slides/_rels/slide3.xml.rels><?xml version="1.0" encoding="UTF-8" standalone="yes"?>
<Relationships xmlns="http://schemas.openxmlformats.org/package/2006/relationships"><Relationship Id="rId3" Type="http://schemas.openxmlformats.org/officeDocument/2006/relationships/hyperlink" Target="https://www.ds.unipi.gr/faculty/imaglo/"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tyiannak.github.io"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hyperlink" Target="http://www.youtube.com/watch?v=PL3xJErjEgU"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28.jp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3"/>
          <p:cNvSpPr txBox="1">
            <a:spLocks noGrp="1"/>
          </p:cNvSpPr>
          <p:nvPr>
            <p:ph type="ctrTitle"/>
          </p:nvPr>
        </p:nvSpPr>
        <p:spPr>
          <a:xfrm>
            <a:off x="2489750" y="859875"/>
            <a:ext cx="4127700" cy="271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1400"/>
              <a:t>Παν/μιο Πειραιώς</a:t>
            </a:r>
            <a:endParaRPr sz="1400"/>
          </a:p>
          <a:p>
            <a:pPr marL="0" lvl="0" indent="0" algn="ctr" rtl="0">
              <a:spcBef>
                <a:spcPts val="0"/>
              </a:spcBef>
              <a:spcAft>
                <a:spcPts val="0"/>
              </a:spcAft>
              <a:buNone/>
            </a:pPr>
            <a:r>
              <a:rPr lang="en-GB" sz="1400"/>
              <a:t>Τμήμα Ψηφιακών Συστημάτων </a:t>
            </a:r>
            <a:endParaRPr sz="1400"/>
          </a:p>
          <a:p>
            <a:pPr marL="0" lvl="0" indent="0" algn="ctr" rtl="0">
              <a:spcBef>
                <a:spcPts val="0"/>
              </a:spcBef>
              <a:spcAft>
                <a:spcPts val="0"/>
              </a:spcAft>
              <a:buNone/>
            </a:pPr>
            <a:r>
              <a:rPr lang="en-GB" sz="1400"/>
              <a:t>Πρόγραμμα Μεταπτυχιακών Σπουδών </a:t>
            </a:r>
            <a:endParaRPr sz="1400"/>
          </a:p>
          <a:p>
            <a:pPr marL="0" lvl="0" indent="0" algn="ctr" rtl="0">
              <a:spcBef>
                <a:spcPts val="0"/>
              </a:spcBef>
              <a:spcAft>
                <a:spcPts val="0"/>
              </a:spcAft>
              <a:buNone/>
            </a:pPr>
            <a:r>
              <a:rPr lang="en-GB" sz="1400" b="1"/>
              <a:t>“Τεχνητή Νοημοσύνη”</a:t>
            </a:r>
            <a:endParaRPr sz="1400" b="1"/>
          </a:p>
          <a:p>
            <a:pPr marL="0" lvl="0" indent="0" algn="ctr" rtl="0">
              <a:spcBef>
                <a:spcPts val="0"/>
              </a:spcBef>
              <a:spcAft>
                <a:spcPts val="0"/>
              </a:spcAft>
              <a:buNone/>
            </a:pPr>
            <a:endParaRPr sz="1400"/>
          </a:p>
          <a:p>
            <a:pPr marL="0" lvl="0" indent="0" algn="ctr" rtl="0">
              <a:spcBef>
                <a:spcPts val="0"/>
              </a:spcBef>
              <a:spcAft>
                <a:spcPts val="0"/>
              </a:spcAft>
              <a:buNone/>
            </a:pPr>
            <a:r>
              <a:rPr lang="en-GB" sz="1400"/>
              <a:t>Μάθημα: </a:t>
            </a:r>
            <a:r>
              <a:rPr lang="en-GB" sz="1400" b="1"/>
              <a:t>Μηχανική Μάθηση Σε Πολυμεσικά Δεδομένα</a:t>
            </a:r>
            <a:endParaRPr sz="1400" b="1"/>
          </a:p>
          <a:p>
            <a:pPr marL="0" lvl="0" indent="0" algn="ctr" rtl="0">
              <a:spcBef>
                <a:spcPts val="0"/>
              </a:spcBef>
              <a:spcAft>
                <a:spcPts val="0"/>
              </a:spcAft>
              <a:buNone/>
            </a:pPr>
            <a:endParaRPr b="1"/>
          </a:p>
          <a:p>
            <a:pPr marL="0" lvl="0" indent="0" algn="ctr" rtl="0">
              <a:spcBef>
                <a:spcPts val="0"/>
              </a:spcBef>
              <a:spcAft>
                <a:spcPts val="0"/>
              </a:spcAft>
              <a:buNone/>
            </a:pPr>
            <a:r>
              <a:rPr lang="en-GB" sz="2800" b="1"/>
              <a:t>Διάλεξη 1</a:t>
            </a:r>
            <a:endParaRPr sz="2800" b="1"/>
          </a:p>
          <a:p>
            <a:pPr marL="0" lvl="0" indent="0" algn="ctr" rtl="0">
              <a:spcBef>
                <a:spcPts val="0"/>
              </a:spcBef>
              <a:spcAft>
                <a:spcPts val="0"/>
              </a:spcAft>
              <a:buNone/>
            </a:pPr>
            <a:r>
              <a:rPr lang="en-GB" sz="2800"/>
              <a:t>Εισαγωγή</a:t>
            </a:r>
            <a:endParaRPr sz="2800"/>
          </a:p>
        </p:txBody>
      </p:sp>
      <p:sp>
        <p:nvSpPr>
          <p:cNvPr id="62" name="Google Shape;62;p13"/>
          <p:cNvSpPr txBox="1">
            <a:spLocks noGrp="1"/>
          </p:cNvSpPr>
          <p:nvPr>
            <p:ph type="subTitle" idx="1"/>
          </p:nvPr>
        </p:nvSpPr>
        <p:spPr>
          <a:xfrm>
            <a:off x="3044700" y="3649980"/>
            <a:ext cx="3054600" cy="70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Ηλίας Μαγκλογιάννης</a:t>
            </a:r>
            <a:endParaRPr/>
          </a:p>
          <a:p>
            <a:pPr marL="0" lvl="0" indent="0" algn="ctr" rtl="0">
              <a:spcBef>
                <a:spcPts val="0"/>
              </a:spcBef>
              <a:spcAft>
                <a:spcPts val="0"/>
              </a:spcAft>
              <a:buNone/>
            </a:pPr>
            <a:r>
              <a:rPr lang="en-GB"/>
              <a:t>Θοδωρής Γιαννακόπουλος</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2"/>
          <p:cNvSpPr txBox="1">
            <a:spLocks noGrp="1"/>
          </p:cNvSpPr>
          <p:nvPr>
            <p:ph type="title"/>
          </p:nvPr>
        </p:nvSpPr>
        <p:spPr>
          <a:xfrm>
            <a:off x="311700" y="239725"/>
            <a:ext cx="8520600" cy="56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Τμηματοποίηση εικόνας</a:t>
            </a:r>
            <a:endParaRPr/>
          </a:p>
        </p:txBody>
      </p:sp>
      <p:sp>
        <p:nvSpPr>
          <p:cNvPr id="134" name="Google Shape;134;p22"/>
          <p:cNvSpPr txBox="1">
            <a:spLocks noGrp="1"/>
          </p:cNvSpPr>
          <p:nvPr>
            <p:ph type="body" idx="1"/>
          </p:nvPr>
        </p:nvSpPr>
        <p:spPr>
          <a:xfrm>
            <a:off x="311700" y="802225"/>
            <a:ext cx="8619300" cy="3777000"/>
          </a:xfrm>
          <a:prstGeom prst="rect">
            <a:avLst/>
          </a:prstGeom>
        </p:spPr>
        <p:txBody>
          <a:bodyPr spcFirstLastPara="1" wrap="square" lIns="91425" tIns="91425" rIns="91425" bIns="91425" anchor="t" anchorCtr="0">
            <a:noAutofit/>
          </a:bodyPr>
          <a:lstStyle/>
          <a:p>
            <a:pPr marL="342900" lvl="0" indent="-342900" algn="just" rtl="0">
              <a:lnSpc>
                <a:spcPct val="80000"/>
              </a:lnSpc>
              <a:spcBef>
                <a:spcPts val="0"/>
              </a:spcBef>
              <a:spcAft>
                <a:spcPts val="0"/>
              </a:spcAft>
              <a:buClr>
                <a:srgbClr val="161616"/>
              </a:buClr>
              <a:buSzPts val="2400"/>
              <a:buFont typeface="Noto Sans Symbols"/>
              <a:buNone/>
            </a:pPr>
            <a:r>
              <a:rPr lang="en-GB">
                <a:solidFill>
                  <a:srgbClr val="1C4587"/>
                </a:solidFill>
              </a:rPr>
              <a:t>   Τμηματοποίηση εικόνας είναι η διαδικασία με την οποία διαχωρίζεται μία εικόνα σε κατάλληλες περιοχές ή αντικείμενα. Για την τμηματοποίηση εικόνας εχουν αναπτυχθεί πολλές τεχνικές,ανάλογα με την εφαρμογή επιλέγεται και η κατάλληλη.</a:t>
            </a:r>
            <a:endParaRPr>
              <a:solidFill>
                <a:srgbClr val="1C4587"/>
              </a:solidFill>
            </a:endParaRPr>
          </a:p>
          <a:p>
            <a:pPr marL="342900" lvl="0" indent="-342900" algn="l" rtl="0">
              <a:lnSpc>
                <a:spcPct val="90000"/>
              </a:lnSpc>
              <a:spcBef>
                <a:spcPts val="360"/>
              </a:spcBef>
              <a:spcAft>
                <a:spcPts val="0"/>
              </a:spcAft>
              <a:buClr>
                <a:srgbClr val="161616"/>
              </a:buClr>
              <a:buSzPts val="1800"/>
              <a:buFont typeface="Noto Sans Symbols"/>
              <a:buNone/>
            </a:pPr>
            <a:endParaRPr>
              <a:solidFill>
                <a:srgbClr val="1C4587"/>
              </a:solidFill>
            </a:endParaRPr>
          </a:p>
          <a:p>
            <a:pPr marL="342900" lvl="0" indent="-342900" algn="l" rtl="0">
              <a:lnSpc>
                <a:spcPct val="90000"/>
              </a:lnSpc>
              <a:spcBef>
                <a:spcPts val="360"/>
              </a:spcBef>
              <a:spcAft>
                <a:spcPts val="0"/>
              </a:spcAft>
              <a:buClr>
                <a:srgbClr val="161616"/>
              </a:buClr>
              <a:buSzPts val="1800"/>
              <a:buFont typeface="Noto Sans Symbols"/>
              <a:buNone/>
            </a:pPr>
            <a:r>
              <a:rPr lang="en-GB">
                <a:solidFill>
                  <a:srgbClr val="1C4587"/>
                </a:solidFill>
              </a:rPr>
              <a:t>    Ο Haralick και ο Shapiro πρότειναν ότι για να είναι μια μέθοδος τμηματοποίησης  καλή θα πρέπει να ακολουθεί τα παρακάτω τέσσερα κριτήρια: </a:t>
            </a:r>
            <a:endParaRPr>
              <a:solidFill>
                <a:srgbClr val="1C4587"/>
              </a:solidFill>
            </a:endParaRPr>
          </a:p>
          <a:p>
            <a:pPr marL="342900" lvl="0" indent="-342900" algn="l" rtl="0">
              <a:lnSpc>
                <a:spcPct val="90000"/>
              </a:lnSpc>
              <a:spcBef>
                <a:spcPts val="360"/>
              </a:spcBef>
              <a:spcAft>
                <a:spcPts val="0"/>
              </a:spcAft>
              <a:buClr>
                <a:srgbClr val="1C4587"/>
              </a:buClr>
              <a:buSzPts val="1800"/>
              <a:buChar char="•"/>
            </a:pPr>
            <a:r>
              <a:rPr lang="en-GB">
                <a:solidFill>
                  <a:srgbClr val="1C4587"/>
                </a:solidFill>
              </a:rPr>
              <a:t>Οι περιοχές που διαχωρίζει να είναι ομοιόμορφες και ομογενείς σε σχέση με κάποιο χαρακτηριστικό,π.χ. Τα επίπεδα του γκρι.</a:t>
            </a:r>
            <a:endParaRPr>
              <a:solidFill>
                <a:srgbClr val="1C4587"/>
              </a:solidFill>
            </a:endParaRPr>
          </a:p>
          <a:p>
            <a:pPr marL="342900" lvl="0" indent="-342900" algn="l" rtl="0">
              <a:lnSpc>
                <a:spcPct val="90000"/>
              </a:lnSpc>
              <a:spcBef>
                <a:spcPts val="360"/>
              </a:spcBef>
              <a:spcAft>
                <a:spcPts val="0"/>
              </a:spcAft>
              <a:buClr>
                <a:srgbClr val="1C4587"/>
              </a:buClr>
              <a:buSzPts val="1800"/>
              <a:buChar char="•"/>
            </a:pPr>
            <a:r>
              <a:rPr lang="en-GB">
                <a:solidFill>
                  <a:srgbClr val="1C4587"/>
                </a:solidFill>
              </a:rPr>
              <a:t>Το εσωτερικό των περιοχών πρέπει να είναι απλό,χωρίς για παράδειγμα πολλές μικρές οπές.</a:t>
            </a:r>
            <a:endParaRPr>
              <a:solidFill>
                <a:srgbClr val="1C4587"/>
              </a:solidFill>
            </a:endParaRPr>
          </a:p>
          <a:p>
            <a:pPr marL="342900" lvl="0" indent="-342900" algn="l" rtl="0">
              <a:lnSpc>
                <a:spcPct val="90000"/>
              </a:lnSpc>
              <a:spcBef>
                <a:spcPts val="360"/>
              </a:spcBef>
              <a:spcAft>
                <a:spcPts val="0"/>
              </a:spcAft>
              <a:buClr>
                <a:srgbClr val="1C4587"/>
              </a:buClr>
              <a:buSzPts val="1800"/>
              <a:buChar char="•"/>
            </a:pPr>
            <a:r>
              <a:rPr lang="en-GB">
                <a:solidFill>
                  <a:srgbClr val="1C4587"/>
                </a:solidFill>
              </a:rPr>
              <a:t>Γειτονικές περιοχές πρέπει να έχουν σαφώς διαφορετικές τιμές για το χαρακτηριστικό με το οποίο έγινε ο διαχωρισμός.</a:t>
            </a:r>
            <a:endParaRPr>
              <a:solidFill>
                <a:srgbClr val="1C4587"/>
              </a:solidFill>
            </a:endParaRPr>
          </a:p>
          <a:p>
            <a:pPr marL="342900" lvl="0" indent="-342900" algn="l" rtl="0">
              <a:lnSpc>
                <a:spcPct val="90000"/>
              </a:lnSpc>
              <a:spcBef>
                <a:spcPts val="360"/>
              </a:spcBef>
              <a:spcAft>
                <a:spcPts val="0"/>
              </a:spcAft>
              <a:buClr>
                <a:srgbClr val="1C4587"/>
              </a:buClr>
              <a:buSzPts val="1800"/>
              <a:buChar char="•"/>
            </a:pPr>
            <a:r>
              <a:rPr lang="en-GB">
                <a:solidFill>
                  <a:srgbClr val="1C4587"/>
                </a:solidFill>
              </a:rPr>
              <a:t>Τα όρια των περιοχών πρέπει να είναι απλά,όχι απότομα και ακριβή.</a:t>
            </a:r>
            <a:endParaRPr>
              <a:solidFill>
                <a:srgbClr val="1C4587"/>
              </a:solidFill>
            </a:endParaRPr>
          </a:p>
          <a:p>
            <a:pPr marL="342900" lvl="0" indent="-342900" algn="just" rtl="0">
              <a:lnSpc>
                <a:spcPct val="80000"/>
              </a:lnSpc>
              <a:spcBef>
                <a:spcPts val="400"/>
              </a:spcBef>
              <a:spcAft>
                <a:spcPts val="0"/>
              </a:spcAft>
              <a:buNone/>
            </a:pPr>
            <a:r>
              <a:rPr lang="en-GB" b="1">
                <a:solidFill>
                  <a:srgbClr val="1C4587"/>
                </a:solidFill>
              </a:rPr>
              <a:t> </a:t>
            </a:r>
            <a:endParaRPr>
              <a:solidFill>
                <a:srgbClr val="1C4587"/>
              </a:solidFill>
            </a:endParaRPr>
          </a:p>
        </p:txBody>
      </p:sp>
      <p:sp>
        <p:nvSpPr>
          <p:cNvPr id="135" name="Google Shape;135;p22"/>
          <p:cNvSpPr txBox="1">
            <a:spLocks noGrp="1"/>
          </p:cNvSpPr>
          <p:nvPr>
            <p:ph type="sldNum" idx="12"/>
          </p:nvPr>
        </p:nvSpPr>
        <p:spPr>
          <a:xfrm>
            <a:off x="8595300" y="-65700"/>
            <a:ext cx="548700" cy="369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3"/>
          <p:cNvSpPr txBox="1">
            <a:spLocks noGrp="1"/>
          </p:cNvSpPr>
          <p:nvPr>
            <p:ph type="title"/>
          </p:nvPr>
        </p:nvSpPr>
        <p:spPr>
          <a:xfrm>
            <a:off x="311700" y="239725"/>
            <a:ext cx="8520600" cy="56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Τμηματοποίηση εικόνας</a:t>
            </a:r>
            <a:endParaRPr/>
          </a:p>
        </p:txBody>
      </p:sp>
      <p:sp>
        <p:nvSpPr>
          <p:cNvPr id="141" name="Google Shape;141;p23"/>
          <p:cNvSpPr txBox="1">
            <a:spLocks noGrp="1"/>
          </p:cNvSpPr>
          <p:nvPr>
            <p:ph type="sldNum" idx="12"/>
          </p:nvPr>
        </p:nvSpPr>
        <p:spPr>
          <a:xfrm>
            <a:off x="8595300" y="-65700"/>
            <a:ext cx="548700" cy="369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11</a:t>
            </a:fld>
            <a:endParaRPr/>
          </a:p>
        </p:txBody>
      </p:sp>
      <p:pic>
        <p:nvPicPr>
          <p:cNvPr id="142" name="Google Shape;142;p23"/>
          <p:cNvPicPr preferRelativeResize="0"/>
          <p:nvPr/>
        </p:nvPicPr>
        <p:blipFill rotWithShape="1">
          <a:blip r:embed="rId3">
            <a:alphaModFix/>
          </a:blip>
          <a:srcRect/>
          <a:stretch/>
        </p:blipFill>
        <p:spPr>
          <a:xfrm>
            <a:off x="1781271" y="802221"/>
            <a:ext cx="5367475" cy="381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4"/>
          <p:cNvSpPr txBox="1">
            <a:spLocks noGrp="1"/>
          </p:cNvSpPr>
          <p:nvPr>
            <p:ph type="title"/>
          </p:nvPr>
        </p:nvSpPr>
        <p:spPr>
          <a:xfrm>
            <a:off x="311700" y="239725"/>
            <a:ext cx="8520600" cy="56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Computer Vision</a:t>
            </a:r>
            <a:endParaRPr/>
          </a:p>
        </p:txBody>
      </p:sp>
      <p:sp>
        <p:nvSpPr>
          <p:cNvPr id="148" name="Google Shape;148;p24"/>
          <p:cNvSpPr txBox="1">
            <a:spLocks noGrp="1"/>
          </p:cNvSpPr>
          <p:nvPr>
            <p:ph type="sldNum" idx="12"/>
          </p:nvPr>
        </p:nvSpPr>
        <p:spPr>
          <a:xfrm>
            <a:off x="8595300" y="-65700"/>
            <a:ext cx="548700" cy="369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12</a:t>
            </a:fld>
            <a:endParaRPr/>
          </a:p>
        </p:txBody>
      </p:sp>
      <p:pic>
        <p:nvPicPr>
          <p:cNvPr id="149" name="Google Shape;149;p24"/>
          <p:cNvPicPr preferRelativeResize="0"/>
          <p:nvPr/>
        </p:nvPicPr>
        <p:blipFill rotWithShape="1">
          <a:blip r:embed="rId3">
            <a:alphaModFix/>
          </a:blip>
          <a:srcRect/>
          <a:stretch/>
        </p:blipFill>
        <p:spPr>
          <a:xfrm>
            <a:off x="2212075" y="999272"/>
            <a:ext cx="4813050" cy="2976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5"/>
          <p:cNvSpPr txBox="1">
            <a:spLocks noGrp="1"/>
          </p:cNvSpPr>
          <p:nvPr>
            <p:ph type="title"/>
          </p:nvPr>
        </p:nvSpPr>
        <p:spPr>
          <a:xfrm>
            <a:off x="311700" y="239725"/>
            <a:ext cx="8520600" cy="56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Understanding the content</a:t>
            </a:r>
            <a:endParaRPr/>
          </a:p>
        </p:txBody>
      </p:sp>
      <p:sp>
        <p:nvSpPr>
          <p:cNvPr id="155" name="Google Shape;155;p25"/>
          <p:cNvSpPr txBox="1">
            <a:spLocks noGrp="1"/>
          </p:cNvSpPr>
          <p:nvPr>
            <p:ph type="body" idx="1"/>
          </p:nvPr>
        </p:nvSpPr>
        <p:spPr>
          <a:xfrm>
            <a:off x="311700" y="802225"/>
            <a:ext cx="8619300" cy="3777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Use image features instead</a:t>
            </a:r>
            <a:endParaRPr/>
          </a:p>
        </p:txBody>
      </p:sp>
      <p:sp>
        <p:nvSpPr>
          <p:cNvPr id="156" name="Google Shape;156;p25"/>
          <p:cNvSpPr txBox="1">
            <a:spLocks noGrp="1"/>
          </p:cNvSpPr>
          <p:nvPr>
            <p:ph type="sldNum" idx="12"/>
          </p:nvPr>
        </p:nvSpPr>
        <p:spPr>
          <a:xfrm>
            <a:off x="8595300" y="-65700"/>
            <a:ext cx="548700" cy="369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13</a:t>
            </a:fld>
            <a:endParaRPr/>
          </a:p>
        </p:txBody>
      </p:sp>
      <p:pic>
        <p:nvPicPr>
          <p:cNvPr id="157" name="Google Shape;157;p25"/>
          <p:cNvPicPr preferRelativeResize="0"/>
          <p:nvPr/>
        </p:nvPicPr>
        <p:blipFill rotWithShape="1">
          <a:blip r:embed="rId3">
            <a:alphaModFix/>
          </a:blip>
          <a:srcRect/>
          <a:stretch/>
        </p:blipFill>
        <p:spPr>
          <a:xfrm>
            <a:off x="683568" y="1700808"/>
            <a:ext cx="6872435" cy="195846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6"/>
          <p:cNvSpPr txBox="1">
            <a:spLocks noGrp="1"/>
          </p:cNvSpPr>
          <p:nvPr>
            <p:ph type="title"/>
          </p:nvPr>
        </p:nvSpPr>
        <p:spPr>
          <a:xfrm>
            <a:off x="311700" y="239725"/>
            <a:ext cx="8520600" cy="56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Deep learning</a:t>
            </a:r>
            <a:endParaRPr/>
          </a:p>
        </p:txBody>
      </p:sp>
      <p:sp>
        <p:nvSpPr>
          <p:cNvPr id="163" name="Google Shape;163;p26"/>
          <p:cNvSpPr txBox="1">
            <a:spLocks noGrp="1"/>
          </p:cNvSpPr>
          <p:nvPr>
            <p:ph type="body" idx="1"/>
          </p:nvPr>
        </p:nvSpPr>
        <p:spPr>
          <a:xfrm>
            <a:off x="311700" y="802225"/>
            <a:ext cx="8619300" cy="3777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solidFill>
                  <a:srgbClr val="1C4587"/>
                </a:solidFill>
              </a:rPr>
              <a:t>Attempt to solve the feature extraction problem</a:t>
            </a:r>
            <a:endParaRPr>
              <a:solidFill>
                <a:srgbClr val="1C4587"/>
              </a:solidFill>
            </a:endParaRPr>
          </a:p>
          <a:p>
            <a:pPr marL="0" lvl="0" indent="0" algn="l" rtl="0">
              <a:spcBef>
                <a:spcPts val="0"/>
              </a:spcBef>
              <a:spcAft>
                <a:spcPts val="0"/>
              </a:spcAft>
              <a:buNone/>
            </a:pPr>
            <a:endParaRPr/>
          </a:p>
        </p:txBody>
      </p:sp>
      <p:sp>
        <p:nvSpPr>
          <p:cNvPr id="164" name="Google Shape;164;p26"/>
          <p:cNvSpPr txBox="1">
            <a:spLocks noGrp="1"/>
          </p:cNvSpPr>
          <p:nvPr>
            <p:ph type="sldNum" idx="12"/>
          </p:nvPr>
        </p:nvSpPr>
        <p:spPr>
          <a:xfrm>
            <a:off x="8595300" y="-65700"/>
            <a:ext cx="548700" cy="369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14</a:t>
            </a:fld>
            <a:endParaRPr/>
          </a:p>
        </p:txBody>
      </p:sp>
      <p:pic>
        <p:nvPicPr>
          <p:cNvPr id="165" name="Google Shape;165;p26"/>
          <p:cNvPicPr preferRelativeResize="0"/>
          <p:nvPr/>
        </p:nvPicPr>
        <p:blipFill rotWithShape="1">
          <a:blip r:embed="rId3">
            <a:alphaModFix/>
          </a:blip>
          <a:srcRect/>
          <a:stretch/>
        </p:blipFill>
        <p:spPr>
          <a:xfrm>
            <a:off x="1626100" y="1825400"/>
            <a:ext cx="5493750" cy="3016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7"/>
          <p:cNvSpPr txBox="1">
            <a:spLocks noGrp="1"/>
          </p:cNvSpPr>
          <p:nvPr>
            <p:ph type="title"/>
          </p:nvPr>
        </p:nvSpPr>
        <p:spPr>
          <a:xfrm>
            <a:off x="311700" y="239725"/>
            <a:ext cx="8520600" cy="56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Αναπαράσταση ήχου</a:t>
            </a:r>
            <a:endParaRPr/>
          </a:p>
        </p:txBody>
      </p:sp>
      <p:sp>
        <p:nvSpPr>
          <p:cNvPr id="171" name="Google Shape;171;p27"/>
          <p:cNvSpPr txBox="1">
            <a:spLocks noGrp="1"/>
          </p:cNvSpPr>
          <p:nvPr>
            <p:ph type="body" idx="1"/>
          </p:nvPr>
        </p:nvSpPr>
        <p:spPr>
          <a:xfrm>
            <a:off x="311700" y="802225"/>
            <a:ext cx="8619300" cy="3777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Εξαγωγή χαρακτηριστικών (audio features) από σήματα ήχου</a:t>
            </a:r>
            <a:endParaRPr/>
          </a:p>
          <a:p>
            <a:pPr marL="914400" lvl="1" indent="-317500" algn="l" rtl="0">
              <a:spcBef>
                <a:spcPts val="0"/>
              </a:spcBef>
              <a:spcAft>
                <a:spcPts val="0"/>
              </a:spcAft>
              <a:buSzPts val="1400"/>
              <a:buChar char="-"/>
            </a:pPr>
            <a:r>
              <a:rPr lang="en-GB"/>
              <a:t>Time domain</a:t>
            </a:r>
            <a:endParaRPr/>
          </a:p>
          <a:p>
            <a:pPr marL="914400" lvl="1" indent="-317500" algn="l" rtl="0">
              <a:spcBef>
                <a:spcPts val="0"/>
              </a:spcBef>
              <a:spcAft>
                <a:spcPts val="0"/>
              </a:spcAft>
              <a:buSzPts val="1400"/>
              <a:buChar char="-"/>
            </a:pPr>
            <a:r>
              <a:rPr lang="en-GB"/>
              <a:t>Spectral domain</a:t>
            </a:r>
            <a:endParaRPr/>
          </a:p>
          <a:p>
            <a:pPr marL="914400" lvl="1" indent="-317500" algn="l" rtl="0">
              <a:spcBef>
                <a:spcPts val="0"/>
              </a:spcBef>
              <a:spcAft>
                <a:spcPts val="0"/>
              </a:spcAft>
              <a:buSzPts val="1400"/>
              <a:buChar char="-"/>
            </a:pPr>
            <a:r>
              <a:rPr lang="en-GB"/>
              <a:t>Cepstral domain</a:t>
            </a:r>
            <a:endParaRPr/>
          </a:p>
          <a:p>
            <a:pPr marL="457200" lvl="0" indent="-342900" algn="l" rtl="0">
              <a:spcBef>
                <a:spcPts val="0"/>
              </a:spcBef>
              <a:spcAft>
                <a:spcPts val="0"/>
              </a:spcAft>
              <a:buSzPts val="1800"/>
              <a:buChar char="-"/>
            </a:pPr>
            <a:r>
              <a:rPr lang="en-GB"/>
              <a:t>Τα χαρακτηριστικά πρέπει να έχουν διαχωριστική ικανότητα ως προς ένα πρόβλημα ταξινόμησης ή κατάτμησης (επ διαφάνεια)</a:t>
            </a:r>
            <a:endParaRPr/>
          </a:p>
          <a:p>
            <a:pPr marL="0" lvl="0" indent="0" algn="l" rtl="0">
              <a:spcBef>
                <a:spcPts val="1600"/>
              </a:spcBef>
              <a:spcAft>
                <a:spcPts val="1600"/>
              </a:spcAft>
              <a:buNone/>
            </a:pPr>
            <a:endParaRPr/>
          </a:p>
        </p:txBody>
      </p:sp>
      <p:sp>
        <p:nvSpPr>
          <p:cNvPr id="172" name="Google Shape;172;p27"/>
          <p:cNvSpPr txBox="1">
            <a:spLocks noGrp="1"/>
          </p:cNvSpPr>
          <p:nvPr>
            <p:ph type="sldNum" idx="12"/>
          </p:nvPr>
        </p:nvSpPr>
        <p:spPr>
          <a:xfrm>
            <a:off x="8595300" y="-65700"/>
            <a:ext cx="548700" cy="369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title"/>
          </p:nvPr>
        </p:nvSpPr>
        <p:spPr>
          <a:xfrm>
            <a:off x="311700" y="239725"/>
            <a:ext cx="8520600" cy="56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Ταξινόμηση ηχητικών δειγμάτων</a:t>
            </a:r>
            <a:endParaRPr/>
          </a:p>
        </p:txBody>
      </p:sp>
      <p:sp>
        <p:nvSpPr>
          <p:cNvPr id="178" name="Google Shape;178;p28"/>
          <p:cNvSpPr txBox="1">
            <a:spLocks noGrp="1"/>
          </p:cNvSpPr>
          <p:nvPr>
            <p:ph type="body" idx="1"/>
          </p:nvPr>
        </p:nvSpPr>
        <p:spPr>
          <a:xfrm>
            <a:off x="311700" y="802225"/>
            <a:ext cx="8619300" cy="3777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Σκοπός: να βρεθεί σε ποια κλάση ένα ηχητικό σήμα</a:t>
            </a:r>
            <a:endParaRPr/>
          </a:p>
          <a:p>
            <a:pPr marL="457200" lvl="0" indent="-342900" algn="l" rtl="0">
              <a:spcBef>
                <a:spcPts val="0"/>
              </a:spcBef>
              <a:spcAft>
                <a:spcPts val="0"/>
              </a:spcAft>
              <a:buSzPts val="1800"/>
              <a:buChar char="-"/>
            </a:pPr>
            <a:r>
              <a:rPr lang="en-GB"/>
              <a:t>Επιβλεπόμενη μάθηση </a:t>
            </a:r>
            <a:endParaRPr/>
          </a:p>
          <a:p>
            <a:pPr marL="457200" lvl="0" indent="-342900" algn="l" rtl="0">
              <a:spcBef>
                <a:spcPts val="0"/>
              </a:spcBef>
              <a:spcAft>
                <a:spcPts val="0"/>
              </a:spcAft>
              <a:buSzPts val="1800"/>
              <a:buChar char="-"/>
            </a:pPr>
            <a:r>
              <a:rPr lang="en-GB"/>
              <a:t>Παραδείγματα</a:t>
            </a:r>
            <a:endParaRPr/>
          </a:p>
          <a:p>
            <a:pPr marL="914400" lvl="1" indent="-317500" algn="l" rtl="0">
              <a:spcBef>
                <a:spcPts val="0"/>
              </a:spcBef>
              <a:spcAft>
                <a:spcPts val="0"/>
              </a:spcAft>
              <a:buSzPts val="1400"/>
              <a:buChar char="-"/>
            </a:pPr>
            <a:r>
              <a:rPr lang="en-GB"/>
              <a:t>Μουσική - ομιλία</a:t>
            </a:r>
            <a:endParaRPr/>
          </a:p>
          <a:p>
            <a:pPr marL="914400" lvl="1" indent="-317500" algn="l" rtl="0">
              <a:spcBef>
                <a:spcPts val="0"/>
              </a:spcBef>
              <a:spcAft>
                <a:spcPts val="0"/>
              </a:spcAft>
              <a:buSzPts val="1400"/>
              <a:buChar char="-"/>
            </a:pPr>
            <a:r>
              <a:rPr lang="en-GB"/>
              <a:t>Μουσικά είδη</a:t>
            </a:r>
            <a:endParaRPr/>
          </a:p>
          <a:p>
            <a:pPr marL="914400" lvl="1" indent="-317500" algn="l" rtl="0">
              <a:spcBef>
                <a:spcPts val="0"/>
              </a:spcBef>
              <a:spcAft>
                <a:spcPts val="0"/>
              </a:spcAft>
              <a:buSzPts val="1400"/>
              <a:buChar char="-"/>
            </a:pPr>
            <a:r>
              <a:rPr lang="en-GB"/>
              <a:t>Διαχωρισμός ομιλητών</a:t>
            </a:r>
            <a:endParaRPr/>
          </a:p>
          <a:p>
            <a:pPr marL="914400" lvl="1" indent="-317500" algn="l" rtl="0">
              <a:spcBef>
                <a:spcPts val="0"/>
              </a:spcBef>
              <a:spcAft>
                <a:spcPts val="0"/>
              </a:spcAft>
              <a:buSzPts val="1400"/>
              <a:buChar char="-"/>
            </a:pPr>
            <a:r>
              <a:rPr lang="en-GB"/>
              <a:t>Συναισθήματα ομιλίας</a:t>
            </a:r>
            <a:endParaRPr/>
          </a:p>
          <a:p>
            <a:pPr marL="914400" lvl="1" indent="-317500" algn="l" rtl="0">
              <a:spcBef>
                <a:spcPts val="0"/>
              </a:spcBef>
              <a:spcAft>
                <a:spcPts val="0"/>
              </a:spcAft>
              <a:buSzPts val="1400"/>
              <a:buChar char="-"/>
            </a:pPr>
            <a:r>
              <a:rPr lang="en-GB"/>
              <a:t>…</a:t>
            </a:r>
            <a:endParaRPr/>
          </a:p>
          <a:p>
            <a:pPr marL="457200" lvl="0" indent="-342900" algn="l" rtl="0">
              <a:spcBef>
                <a:spcPts val="0"/>
              </a:spcBef>
              <a:spcAft>
                <a:spcPts val="0"/>
              </a:spcAft>
              <a:buSzPts val="1800"/>
              <a:buChar char="-"/>
            </a:pPr>
            <a:r>
              <a:rPr lang="en-GB"/>
              <a:t>ASR (automatic speech recognition)</a:t>
            </a:r>
            <a:endParaRPr/>
          </a:p>
        </p:txBody>
      </p:sp>
      <p:sp>
        <p:nvSpPr>
          <p:cNvPr id="179" name="Google Shape;179;p28"/>
          <p:cNvSpPr txBox="1">
            <a:spLocks noGrp="1"/>
          </p:cNvSpPr>
          <p:nvPr>
            <p:ph type="sldNum" idx="12"/>
          </p:nvPr>
        </p:nvSpPr>
        <p:spPr>
          <a:xfrm>
            <a:off x="8595300" y="-65700"/>
            <a:ext cx="548700" cy="369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title"/>
          </p:nvPr>
        </p:nvSpPr>
        <p:spPr>
          <a:xfrm>
            <a:off x="311700" y="239725"/>
            <a:ext cx="8520600" cy="56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Κατάτμηση ηχητικών σημάτων</a:t>
            </a:r>
            <a:endParaRPr/>
          </a:p>
        </p:txBody>
      </p:sp>
      <p:sp>
        <p:nvSpPr>
          <p:cNvPr id="185" name="Google Shape;185;p29"/>
          <p:cNvSpPr txBox="1">
            <a:spLocks noGrp="1"/>
          </p:cNvSpPr>
          <p:nvPr>
            <p:ph type="body" idx="1"/>
          </p:nvPr>
        </p:nvSpPr>
        <p:spPr>
          <a:xfrm>
            <a:off x="311700" y="802225"/>
            <a:ext cx="8619300" cy="3777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Αν ενα ηχητικό σήμα ΔΕΝ ανήκει ΜΟΝΟ σε μια κλάση</a:t>
            </a:r>
            <a:endParaRPr/>
          </a:p>
          <a:p>
            <a:pPr marL="457200" lvl="0" indent="-342900" algn="l" rtl="0">
              <a:spcBef>
                <a:spcPts val="0"/>
              </a:spcBef>
              <a:spcAft>
                <a:spcPts val="0"/>
              </a:spcAft>
              <a:buSzPts val="1800"/>
              <a:buChar char="-"/>
            </a:pPr>
            <a:r>
              <a:rPr lang="en-GB"/>
              <a:t>Πρέπει να γίνει κατάτμηση σε ομοιογενή τμήματα (segments)</a:t>
            </a:r>
            <a:endParaRPr/>
          </a:p>
          <a:p>
            <a:pPr marL="457200" lvl="0" indent="-342900" algn="l" rtl="0">
              <a:spcBef>
                <a:spcPts val="0"/>
              </a:spcBef>
              <a:spcAft>
                <a:spcPts val="0"/>
              </a:spcAft>
              <a:buSzPts val="1800"/>
              <a:buChar char="-"/>
            </a:pPr>
            <a:r>
              <a:rPr lang="en-GB"/>
              <a:t>Η κατάτμηση μπορεί να γίνει με και χωρίς επίβλεψη</a:t>
            </a:r>
            <a:endParaRPr/>
          </a:p>
          <a:p>
            <a:pPr marL="457200" lvl="0" indent="-342900" algn="l" rtl="0">
              <a:spcBef>
                <a:spcPts val="0"/>
              </a:spcBef>
              <a:spcAft>
                <a:spcPts val="0"/>
              </a:spcAft>
              <a:buSzPts val="1800"/>
              <a:buChar char="-"/>
            </a:pPr>
            <a:r>
              <a:rPr lang="en-GB"/>
              <a:t>Η ταξινόμηση (αν υπάρχει) μπορεί να γίνει πριν / μαζί / μετά την κατάτμηση</a:t>
            </a:r>
            <a:endParaRPr/>
          </a:p>
          <a:p>
            <a:pPr marL="457200" lvl="0" indent="-342900" algn="l" rtl="0">
              <a:spcBef>
                <a:spcPts val="0"/>
              </a:spcBef>
              <a:spcAft>
                <a:spcPts val="0"/>
              </a:spcAft>
              <a:buSzPts val="1800"/>
              <a:buChar char="-"/>
            </a:pPr>
            <a:r>
              <a:rPr lang="en-GB"/>
              <a:t>Παραδείγματα εφαρμογών:</a:t>
            </a:r>
            <a:endParaRPr/>
          </a:p>
          <a:p>
            <a:pPr marL="914400" lvl="1" indent="-317500" algn="l" rtl="0">
              <a:spcBef>
                <a:spcPts val="0"/>
              </a:spcBef>
              <a:spcAft>
                <a:spcPts val="0"/>
              </a:spcAft>
              <a:buSzPts val="1400"/>
              <a:buChar char="-"/>
            </a:pPr>
            <a:r>
              <a:rPr lang="en-GB"/>
              <a:t>Speaker diarization (ποιος μιλάει πότε)</a:t>
            </a:r>
            <a:endParaRPr/>
          </a:p>
          <a:p>
            <a:pPr marL="914400" lvl="1" indent="-317500" algn="l" rtl="0">
              <a:spcBef>
                <a:spcPts val="0"/>
              </a:spcBef>
              <a:spcAft>
                <a:spcPts val="0"/>
              </a:spcAft>
              <a:buSzPts val="1400"/>
              <a:buChar char="-"/>
            </a:pPr>
            <a:r>
              <a:rPr lang="en-GB"/>
              <a:t>Supervised segmentation</a:t>
            </a:r>
            <a:endParaRPr/>
          </a:p>
          <a:p>
            <a:pPr marL="914400" lvl="1" indent="-317500" algn="l" rtl="0">
              <a:spcBef>
                <a:spcPts val="0"/>
              </a:spcBef>
              <a:spcAft>
                <a:spcPts val="0"/>
              </a:spcAft>
              <a:buSzPts val="1400"/>
              <a:buChar char="-"/>
            </a:pPr>
            <a:r>
              <a:rPr lang="en-GB"/>
              <a:t>Music thumbnailing (ποιο ειναι το πιο χαρακτηριστικό μέρος ενός τραγουδιού;)</a:t>
            </a:r>
            <a:endParaRPr/>
          </a:p>
          <a:p>
            <a:pPr marL="914400" lvl="1" indent="-317500" algn="l" rtl="0">
              <a:spcBef>
                <a:spcPts val="0"/>
              </a:spcBef>
              <a:spcAft>
                <a:spcPts val="0"/>
              </a:spcAft>
              <a:buSzPts val="1400"/>
              <a:buChar char="-"/>
            </a:pPr>
            <a:r>
              <a:rPr lang="en-GB"/>
              <a:t>Audio / music retrieval / search</a:t>
            </a:r>
            <a:endParaRPr/>
          </a:p>
          <a:p>
            <a:pPr marL="914400" lvl="0" indent="0" algn="l" rtl="0">
              <a:spcBef>
                <a:spcPts val="1600"/>
              </a:spcBef>
              <a:spcAft>
                <a:spcPts val="1600"/>
              </a:spcAft>
              <a:buNone/>
            </a:pPr>
            <a:endParaRPr/>
          </a:p>
        </p:txBody>
      </p:sp>
      <p:sp>
        <p:nvSpPr>
          <p:cNvPr id="186" name="Google Shape;186;p29"/>
          <p:cNvSpPr txBox="1">
            <a:spLocks noGrp="1"/>
          </p:cNvSpPr>
          <p:nvPr>
            <p:ph type="sldNum" idx="12"/>
          </p:nvPr>
        </p:nvSpPr>
        <p:spPr>
          <a:xfrm>
            <a:off x="8595300" y="-65700"/>
            <a:ext cx="548700" cy="369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0"/>
          <p:cNvSpPr txBox="1">
            <a:spLocks noGrp="1"/>
          </p:cNvSpPr>
          <p:nvPr>
            <p:ph type="title"/>
          </p:nvPr>
        </p:nvSpPr>
        <p:spPr>
          <a:xfrm>
            <a:off x="311700" y="239725"/>
            <a:ext cx="8520600" cy="56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Αναγνώριση τροφίμων / θερμίδων</a:t>
            </a:r>
            <a:endParaRPr/>
          </a:p>
        </p:txBody>
      </p:sp>
      <p:sp>
        <p:nvSpPr>
          <p:cNvPr id="192" name="Google Shape;192;p30"/>
          <p:cNvSpPr txBox="1">
            <a:spLocks noGrp="1"/>
          </p:cNvSpPr>
          <p:nvPr>
            <p:ph type="sldNum" idx="12"/>
          </p:nvPr>
        </p:nvSpPr>
        <p:spPr>
          <a:xfrm>
            <a:off x="8595300" y="-65700"/>
            <a:ext cx="548700" cy="369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18</a:t>
            </a:fld>
            <a:endParaRPr/>
          </a:p>
        </p:txBody>
      </p:sp>
      <p:pic>
        <p:nvPicPr>
          <p:cNvPr id="193" name="Google Shape;193;p30"/>
          <p:cNvPicPr preferRelativeResize="0"/>
          <p:nvPr/>
        </p:nvPicPr>
        <p:blipFill rotWithShape="1">
          <a:blip r:embed="rId3">
            <a:alphaModFix/>
          </a:blip>
          <a:srcRect/>
          <a:stretch/>
        </p:blipFill>
        <p:spPr>
          <a:xfrm>
            <a:off x="899900" y="802225"/>
            <a:ext cx="6947500" cy="4021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1"/>
          <p:cNvSpPr txBox="1">
            <a:spLocks noGrp="1"/>
          </p:cNvSpPr>
          <p:nvPr>
            <p:ph type="title"/>
          </p:nvPr>
        </p:nvSpPr>
        <p:spPr>
          <a:xfrm>
            <a:off x="311700" y="239725"/>
            <a:ext cx="8520600" cy="56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Virtual Assistants</a:t>
            </a:r>
            <a:endParaRPr/>
          </a:p>
        </p:txBody>
      </p:sp>
      <p:sp>
        <p:nvSpPr>
          <p:cNvPr id="199" name="Google Shape;199;p31"/>
          <p:cNvSpPr txBox="1">
            <a:spLocks noGrp="1"/>
          </p:cNvSpPr>
          <p:nvPr>
            <p:ph type="sldNum" idx="12"/>
          </p:nvPr>
        </p:nvSpPr>
        <p:spPr>
          <a:xfrm>
            <a:off x="8595300" y="-65700"/>
            <a:ext cx="548700" cy="369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19</a:t>
            </a:fld>
            <a:endParaRPr/>
          </a:p>
        </p:txBody>
      </p:sp>
      <p:sp>
        <p:nvSpPr>
          <p:cNvPr id="200" name="Google Shape;200;p31"/>
          <p:cNvSpPr txBox="1"/>
          <p:nvPr/>
        </p:nvSpPr>
        <p:spPr>
          <a:xfrm>
            <a:off x="6008975" y="3889825"/>
            <a:ext cx="3000000" cy="80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i="1">
                <a:solidFill>
                  <a:srgbClr val="111111"/>
                </a:solidFill>
                <a:highlight>
                  <a:srgbClr val="FFFFFF"/>
                </a:highlight>
                <a:latin typeface="Economica"/>
                <a:ea typeface="Economica"/>
                <a:cs typeface="Economica"/>
                <a:sym typeface="Economica"/>
              </a:rPr>
              <a:t>Google Duplex AI</a:t>
            </a:r>
            <a:endParaRPr i="1">
              <a:solidFill>
                <a:srgbClr val="111111"/>
              </a:solidFill>
              <a:highlight>
                <a:srgbClr val="FFFFFF"/>
              </a:highlight>
              <a:latin typeface="Economica"/>
              <a:ea typeface="Economica"/>
              <a:cs typeface="Economica"/>
              <a:sym typeface="Economica"/>
            </a:endParaRPr>
          </a:p>
          <a:p>
            <a:pPr marL="0" lvl="0" indent="0" algn="l" rtl="0">
              <a:spcBef>
                <a:spcPts val="0"/>
              </a:spcBef>
              <a:spcAft>
                <a:spcPts val="0"/>
              </a:spcAft>
              <a:buNone/>
            </a:pPr>
            <a:r>
              <a:rPr lang="en-GB" i="1">
                <a:solidFill>
                  <a:srgbClr val="111111"/>
                </a:solidFill>
                <a:highlight>
                  <a:srgbClr val="FFFFFF"/>
                </a:highlight>
                <a:latin typeface="Economica"/>
                <a:ea typeface="Economica"/>
                <a:cs typeface="Economica"/>
                <a:sym typeface="Economica"/>
              </a:rPr>
              <a:t>(calls to make appointments)</a:t>
            </a:r>
            <a:endParaRPr i="1">
              <a:solidFill>
                <a:srgbClr val="111111"/>
              </a:solidFill>
              <a:highlight>
                <a:srgbClr val="FFFFFF"/>
              </a:highlight>
              <a:latin typeface="Economica"/>
              <a:ea typeface="Economica"/>
              <a:cs typeface="Economica"/>
              <a:sym typeface="Economica"/>
            </a:endParaRPr>
          </a:p>
        </p:txBody>
      </p:sp>
      <p:pic>
        <p:nvPicPr>
          <p:cNvPr id="201" name="Google Shape;201;p31" descr="In an amazing demo at Google I/0, Google's Assistant can actually ring up a salon or a restaurant to make an appointment for you. You don't have to call yourself even if the pizzeria doesn't have an online reservation system." title="Google Duplex: A.I. Assistant Calls Local Businesses To Make Appointments">
            <a:hlinkClick r:id="rId3"/>
          </p:cNvPr>
          <p:cNvPicPr preferRelativeResize="0"/>
          <p:nvPr/>
        </p:nvPicPr>
        <p:blipFill>
          <a:blip r:embed="rId4">
            <a:alphaModFix/>
          </a:blip>
          <a:stretch>
            <a:fillRect/>
          </a:stretch>
        </p:blipFill>
        <p:spPr>
          <a:xfrm>
            <a:off x="0" y="943725"/>
            <a:ext cx="5547150" cy="4160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311700" y="239725"/>
            <a:ext cx="8520600" cy="56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Στόχοι</a:t>
            </a:r>
            <a:endParaRPr/>
          </a:p>
        </p:txBody>
      </p:sp>
      <p:sp>
        <p:nvSpPr>
          <p:cNvPr id="68" name="Google Shape;68;p14"/>
          <p:cNvSpPr txBox="1">
            <a:spLocks noGrp="1"/>
          </p:cNvSpPr>
          <p:nvPr>
            <p:ph type="body" idx="1"/>
          </p:nvPr>
        </p:nvSpPr>
        <p:spPr>
          <a:xfrm>
            <a:off x="311700" y="802225"/>
            <a:ext cx="8619300" cy="3777000"/>
          </a:xfrm>
          <a:prstGeom prst="rect">
            <a:avLst/>
          </a:prstGeom>
        </p:spPr>
        <p:txBody>
          <a:bodyPr spcFirstLastPara="1" wrap="square" lIns="91425" tIns="91425" rIns="91425" bIns="91425" anchor="t" anchorCtr="0">
            <a:noAutofit/>
          </a:bodyPr>
          <a:lstStyle/>
          <a:p>
            <a:pPr marL="342900" lvl="0" indent="-304800" algn="l" rtl="0">
              <a:lnSpc>
                <a:spcPct val="100000"/>
              </a:lnSpc>
              <a:spcBef>
                <a:spcPts val="0"/>
              </a:spcBef>
              <a:spcAft>
                <a:spcPts val="0"/>
              </a:spcAft>
              <a:buClr>
                <a:srgbClr val="073763"/>
              </a:buClr>
              <a:buSzPts val="1800"/>
              <a:buChar char="•"/>
            </a:pPr>
            <a:r>
              <a:rPr lang="en-GB">
                <a:solidFill>
                  <a:srgbClr val="073763"/>
                </a:solidFill>
              </a:rPr>
              <a:t>Με την επιτυχή ολοκλήρωση του μαθήματος ο φοιτητής / η φοιτήτρια θα είναι σε θέση να</a:t>
            </a:r>
            <a:endParaRPr>
              <a:solidFill>
                <a:srgbClr val="073763"/>
              </a:solidFill>
            </a:endParaRPr>
          </a:p>
          <a:p>
            <a:pPr marL="742950" lvl="1" indent="-273050" algn="l" rtl="0">
              <a:lnSpc>
                <a:spcPct val="100000"/>
              </a:lnSpc>
              <a:spcBef>
                <a:spcPts val="400"/>
              </a:spcBef>
              <a:spcAft>
                <a:spcPts val="0"/>
              </a:spcAft>
              <a:buClr>
                <a:srgbClr val="073763"/>
              </a:buClr>
              <a:buSzPts val="1800"/>
              <a:buChar char="–"/>
            </a:pPr>
            <a:r>
              <a:rPr lang="en-GB" sz="1800">
                <a:solidFill>
                  <a:srgbClr val="073763"/>
                </a:solidFill>
              </a:rPr>
              <a:t>Εντοπίζει και αναγνωρίζει ευκαιρίες, περιορισμούς και δυνατότητες εφαρμογής τεχνικών Ανάλυσης και Αναγνώρισης Πολυμεσικών Σημάτων σε διάφορους τομείς της σύγχρονης ζωής.</a:t>
            </a:r>
            <a:endParaRPr sz="1800">
              <a:solidFill>
                <a:srgbClr val="073763"/>
              </a:solidFill>
            </a:endParaRPr>
          </a:p>
          <a:p>
            <a:pPr marL="742950" lvl="1" indent="-273050" algn="l" rtl="0">
              <a:lnSpc>
                <a:spcPct val="100000"/>
              </a:lnSpc>
              <a:spcBef>
                <a:spcPts val="400"/>
              </a:spcBef>
              <a:spcAft>
                <a:spcPts val="0"/>
              </a:spcAft>
              <a:buClr>
                <a:srgbClr val="073763"/>
              </a:buClr>
              <a:buSzPts val="1800"/>
              <a:buChar char="–"/>
            </a:pPr>
            <a:r>
              <a:rPr lang="en-GB" sz="1800">
                <a:solidFill>
                  <a:srgbClr val="073763"/>
                </a:solidFill>
              </a:rPr>
              <a:t>Επισημαίνει την ιδιαιτερότητα των επιμέρους προβλημάτων, την επιλογή και την προσαρμογή σε αυτά των κατάλληλων τεχνικών</a:t>
            </a:r>
            <a:endParaRPr sz="1800">
              <a:solidFill>
                <a:srgbClr val="073763"/>
              </a:solidFill>
            </a:endParaRPr>
          </a:p>
          <a:p>
            <a:pPr marL="742950" lvl="1" indent="-273050" algn="l" rtl="0">
              <a:lnSpc>
                <a:spcPct val="100000"/>
              </a:lnSpc>
              <a:spcBef>
                <a:spcPts val="400"/>
              </a:spcBef>
              <a:spcAft>
                <a:spcPts val="0"/>
              </a:spcAft>
              <a:buClr>
                <a:srgbClr val="073763"/>
              </a:buClr>
              <a:buSzPts val="1800"/>
              <a:buChar char="–"/>
            </a:pPr>
            <a:r>
              <a:rPr lang="en-GB" sz="1800">
                <a:solidFill>
                  <a:srgbClr val="073763"/>
                </a:solidFill>
              </a:rPr>
              <a:t>Σχεδιάζει την αποτίμηση των μεθόδων μηχανικής μάθησης σε σύγκριση μεταξύ τους, να αναγνωρίζει τις δυνατότητες και περιορισμούς της κάθε μεθόδου/τεχνικής, λαμβάνοντας πάντα υπόψη τις ιδιαιτερότητες των υπό ανάλυση πολυμεσικών δεδομένων</a:t>
            </a:r>
            <a:endParaRPr sz="1800">
              <a:solidFill>
                <a:srgbClr val="073763"/>
              </a:solidFill>
            </a:endParaRPr>
          </a:p>
          <a:p>
            <a:pPr marL="342900" lvl="1" indent="-304800" algn="l" rtl="0">
              <a:lnSpc>
                <a:spcPct val="100000"/>
              </a:lnSpc>
              <a:spcBef>
                <a:spcPts val="480"/>
              </a:spcBef>
              <a:spcAft>
                <a:spcPts val="0"/>
              </a:spcAft>
              <a:buClr>
                <a:srgbClr val="073763"/>
              </a:buClr>
              <a:buSzPts val="1800"/>
              <a:buChar char="•"/>
            </a:pPr>
            <a:r>
              <a:rPr lang="en-GB" sz="1800">
                <a:solidFill>
                  <a:srgbClr val="073763"/>
                </a:solidFill>
              </a:rPr>
              <a:t>Με τελικό σκοπό να είναι σε θέση να σχεδιάζει, κατασκευάζει και να αποτιμά  συστήματα κατάτμησης, ανάλυσης, αναγνώρισης και οπτικοποίησης περιεχομένου πολυμεσικών δεδομένων.</a:t>
            </a:r>
            <a:endParaRPr sz="1800">
              <a:solidFill>
                <a:srgbClr val="073763"/>
              </a:solidFill>
            </a:endParaRPr>
          </a:p>
        </p:txBody>
      </p:sp>
      <p:sp>
        <p:nvSpPr>
          <p:cNvPr id="69" name="Google Shape;69;p14"/>
          <p:cNvSpPr txBox="1">
            <a:spLocks noGrp="1"/>
          </p:cNvSpPr>
          <p:nvPr>
            <p:ph type="sldNum" idx="12"/>
          </p:nvPr>
        </p:nvSpPr>
        <p:spPr>
          <a:xfrm>
            <a:off x="8595300" y="-65700"/>
            <a:ext cx="548700" cy="369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2"/>
          <p:cNvSpPr txBox="1">
            <a:spLocks noGrp="1"/>
          </p:cNvSpPr>
          <p:nvPr>
            <p:ph type="title"/>
          </p:nvPr>
        </p:nvSpPr>
        <p:spPr>
          <a:xfrm>
            <a:off x="311700" y="239725"/>
            <a:ext cx="8520600" cy="56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Αναγνώριση συναισθήματος (εικόνα)</a:t>
            </a:r>
            <a:endParaRPr/>
          </a:p>
        </p:txBody>
      </p:sp>
      <p:sp>
        <p:nvSpPr>
          <p:cNvPr id="207" name="Google Shape;207;p32"/>
          <p:cNvSpPr txBox="1">
            <a:spLocks noGrp="1"/>
          </p:cNvSpPr>
          <p:nvPr>
            <p:ph type="sldNum" idx="12"/>
          </p:nvPr>
        </p:nvSpPr>
        <p:spPr>
          <a:xfrm>
            <a:off x="8595300" y="-65700"/>
            <a:ext cx="548700" cy="369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20</a:t>
            </a:fld>
            <a:endParaRPr/>
          </a:p>
        </p:txBody>
      </p:sp>
      <p:pic>
        <p:nvPicPr>
          <p:cNvPr id="208" name="Google Shape;208;p32"/>
          <p:cNvPicPr preferRelativeResize="0"/>
          <p:nvPr/>
        </p:nvPicPr>
        <p:blipFill rotWithShape="1">
          <a:blip r:embed="rId3">
            <a:alphaModFix/>
          </a:blip>
          <a:srcRect/>
          <a:stretch/>
        </p:blipFill>
        <p:spPr>
          <a:xfrm>
            <a:off x="1279025" y="802225"/>
            <a:ext cx="7079150" cy="42474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3"/>
          <p:cNvSpPr txBox="1">
            <a:spLocks noGrp="1"/>
          </p:cNvSpPr>
          <p:nvPr>
            <p:ph type="title"/>
          </p:nvPr>
        </p:nvSpPr>
        <p:spPr>
          <a:xfrm>
            <a:off x="311700" y="239725"/>
            <a:ext cx="8520600" cy="56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Αναγνώριση συναισθήματος σε ομιλία</a:t>
            </a:r>
            <a:endParaRPr/>
          </a:p>
        </p:txBody>
      </p:sp>
      <p:sp>
        <p:nvSpPr>
          <p:cNvPr id="214" name="Google Shape;214;p33"/>
          <p:cNvSpPr txBox="1">
            <a:spLocks noGrp="1"/>
          </p:cNvSpPr>
          <p:nvPr>
            <p:ph type="sldNum" idx="12"/>
          </p:nvPr>
        </p:nvSpPr>
        <p:spPr>
          <a:xfrm>
            <a:off x="8595300" y="-65700"/>
            <a:ext cx="548700" cy="369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21</a:t>
            </a:fld>
            <a:endParaRPr/>
          </a:p>
        </p:txBody>
      </p:sp>
      <p:sp>
        <p:nvSpPr>
          <p:cNvPr id="215" name="Google Shape;215;p33"/>
          <p:cNvSpPr txBox="1"/>
          <p:nvPr/>
        </p:nvSpPr>
        <p:spPr>
          <a:xfrm>
            <a:off x="6389000" y="4730250"/>
            <a:ext cx="2406600" cy="36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t>*</a:t>
            </a:r>
            <a:r>
              <a:rPr lang="en-GB" sz="1200" u="sng">
                <a:solidFill>
                  <a:schemeClr val="hlink"/>
                </a:solidFill>
                <a:hlinkClick r:id="rId3"/>
              </a:rPr>
              <a:t>https://behavioralsignals.com</a:t>
            </a:r>
            <a:endParaRPr sz="1200"/>
          </a:p>
          <a:p>
            <a:pPr marL="0" lvl="0" indent="0" algn="l" rtl="0">
              <a:spcBef>
                <a:spcPts val="0"/>
              </a:spcBef>
              <a:spcAft>
                <a:spcPts val="0"/>
              </a:spcAft>
              <a:buNone/>
            </a:pPr>
            <a:endParaRPr sz="1200"/>
          </a:p>
        </p:txBody>
      </p:sp>
      <p:sp>
        <p:nvSpPr>
          <p:cNvPr id="216" name="Google Shape;216;p33"/>
          <p:cNvSpPr txBox="1"/>
          <p:nvPr/>
        </p:nvSpPr>
        <p:spPr>
          <a:xfrm>
            <a:off x="6008975" y="3889825"/>
            <a:ext cx="3000000" cy="80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i="1">
                <a:solidFill>
                  <a:srgbClr val="111111"/>
                </a:solidFill>
                <a:highlight>
                  <a:srgbClr val="FFFFFF"/>
                </a:highlight>
                <a:latin typeface="Economica"/>
                <a:ea typeface="Economica"/>
                <a:cs typeface="Economica"/>
                <a:sym typeface="Economica"/>
              </a:rPr>
              <a:t>Audio-based emotion recognition</a:t>
            </a:r>
            <a:endParaRPr i="1">
              <a:latin typeface="Economica"/>
              <a:ea typeface="Economica"/>
              <a:cs typeface="Economica"/>
              <a:sym typeface="Economica"/>
            </a:endParaRPr>
          </a:p>
        </p:txBody>
      </p:sp>
      <p:pic>
        <p:nvPicPr>
          <p:cNvPr id="217" name="Google Shape;217;p33" title="Behavioral Signals Demo">
            <a:hlinkClick r:id="rId4"/>
          </p:cNvPr>
          <p:cNvPicPr preferRelativeResize="0"/>
          <p:nvPr/>
        </p:nvPicPr>
        <p:blipFill>
          <a:blip r:embed="rId5">
            <a:alphaModFix/>
          </a:blip>
          <a:stretch>
            <a:fillRect/>
          </a:stretch>
        </p:blipFill>
        <p:spPr>
          <a:xfrm>
            <a:off x="0" y="736500"/>
            <a:ext cx="5865800" cy="4399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4"/>
          <p:cNvSpPr txBox="1">
            <a:spLocks noGrp="1"/>
          </p:cNvSpPr>
          <p:nvPr>
            <p:ph type="title"/>
          </p:nvPr>
        </p:nvSpPr>
        <p:spPr>
          <a:xfrm>
            <a:off x="311700" y="239725"/>
            <a:ext cx="8520600" cy="56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GB"/>
              <a:t>Αναγνώριση συναισθήματος σε Video</a:t>
            </a:r>
            <a:endParaRPr/>
          </a:p>
        </p:txBody>
      </p:sp>
      <p:sp>
        <p:nvSpPr>
          <p:cNvPr id="223" name="Google Shape;223;p34"/>
          <p:cNvSpPr txBox="1">
            <a:spLocks noGrp="1"/>
          </p:cNvSpPr>
          <p:nvPr>
            <p:ph type="body" idx="1"/>
          </p:nvPr>
        </p:nvSpPr>
        <p:spPr>
          <a:xfrm>
            <a:off x="311700" y="802225"/>
            <a:ext cx="8619300" cy="455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200" u="sng">
                <a:solidFill>
                  <a:schemeClr val="hlink"/>
                </a:solidFill>
                <a:hlinkClick r:id="rId3"/>
              </a:rPr>
              <a:t>https://snf-873139.vm.okeanos.grnet.gr/</a:t>
            </a:r>
            <a:endParaRPr/>
          </a:p>
        </p:txBody>
      </p:sp>
      <p:sp>
        <p:nvSpPr>
          <p:cNvPr id="224" name="Google Shape;224;p34"/>
          <p:cNvSpPr txBox="1">
            <a:spLocks noGrp="1"/>
          </p:cNvSpPr>
          <p:nvPr>
            <p:ph type="sldNum" idx="12"/>
          </p:nvPr>
        </p:nvSpPr>
        <p:spPr>
          <a:xfrm>
            <a:off x="8595300" y="-65700"/>
            <a:ext cx="548700" cy="369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22</a:t>
            </a:fld>
            <a:endParaRPr/>
          </a:p>
        </p:txBody>
      </p:sp>
      <p:pic>
        <p:nvPicPr>
          <p:cNvPr id="225" name="Google Shape;225;p34"/>
          <p:cNvPicPr preferRelativeResize="0"/>
          <p:nvPr/>
        </p:nvPicPr>
        <p:blipFill>
          <a:blip r:embed="rId4">
            <a:alphaModFix/>
          </a:blip>
          <a:stretch>
            <a:fillRect/>
          </a:stretch>
        </p:blipFill>
        <p:spPr>
          <a:xfrm>
            <a:off x="1905875" y="1257925"/>
            <a:ext cx="5597737" cy="35807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a:spLocks noGrp="1"/>
          </p:cNvSpPr>
          <p:nvPr>
            <p:ph type="title"/>
          </p:nvPr>
        </p:nvSpPr>
        <p:spPr>
          <a:xfrm>
            <a:off x="311700" y="239725"/>
            <a:ext cx="8520600" cy="56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Διάλογοι βάσει συναισθήματος</a:t>
            </a:r>
            <a:endParaRPr/>
          </a:p>
        </p:txBody>
      </p:sp>
      <p:sp>
        <p:nvSpPr>
          <p:cNvPr id="231" name="Google Shape;231;p35"/>
          <p:cNvSpPr txBox="1">
            <a:spLocks noGrp="1"/>
          </p:cNvSpPr>
          <p:nvPr>
            <p:ph type="sldNum" idx="12"/>
          </p:nvPr>
        </p:nvSpPr>
        <p:spPr>
          <a:xfrm>
            <a:off x="8595300" y="-65700"/>
            <a:ext cx="548700" cy="369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23</a:t>
            </a:fld>
            <a:endParaRPr/>
          </a:p>
        </p:txBody>
      </p:sp>
      <p:sp>
        <p:nvSpPr>
          <p:cNvPr id="232" name="Google Shape;232;p35"/>
          <p:cNvSpPr txBox="1"/>
          <p:nvPr/>
        </p:nvSpPr>
        <p:spPr>
          <a:xfrm>
            <a:off x="6389000" y="4730250"/>
            <a:ext cx="2406600" cy="36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t>*</a:t>
            </a:r>
            <a:r>
              <a:rPr lang="en-GB" sz="1200" u="sng" dirty="0">
                <a:solidFill>
                  <a:schemeClr val="hlink"/>
                </a:solidFill>
                <a:hlinkClick r:id="rId3"/>
              </a:rPr>
              <a:t>https://behavioralsignals.com</a:t>
            </a:r>
            <a:endParaRPr sz="1200" dirty="0"/>
          </a:p>
          <a:p>
            <a:pPr marL="0" lvl="0" indent="0" algn="l" rtl="0">
              <a:spcBef>
                <a:spcPts val="0"/>
              </a:spcBef>
              <a:spcAft>
                <a:spcPts val="0"/>
              </a:spcAft>
              <a:buNone/>
            </a:pPr>
            <a:endParaRPr sz="1200" dirty="0"/>
          </a:p>
        </p:txBody>
      </p:sp>
      <p:sp>
        <p:nvSpPr>
          <p:cNvPr id="233" name="Google Shape;233;p35"/>
          <p:cNvSpPr txBox="1"/>
          <p:nvPr/>
        </p:nvSpPr>
        <p:spPr>
          <a:xfrm>
            <a:off x="6008975" y="3889825"/>
            <a:ext cx="3000000" cy="80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i="1">
                <a:solidFill>
                  <a:srgbClr val="111111"/>
                </a:solidFill>
                <a:highlight>
                  <a:srgbClr val="FFFFFF"/>
                </a:highlight>
                <a:latin typeface="Economica"/>
                <a:ea typeface="Economica"/>
                <a:cs typeface="Economica"/>
                <a:sym typeface="Economica"/>
              </a:rPr>
              <a:t>Virtual author casting...</a:t>
            </a:r>
            <a:endParaRPr i="1">
              <a:latin typeface="Economica"/>
              <a:ea typeface="Economica"/>
              <a:cs typeface="Economica"/>
              <a:sym typeface="Economica"/>
            </a:endParaRPr>
          </a:p>
        </p:txBody>
      </p:sp>
      <p:pic>
        <p:nvPicPr>
          <p:cNvPr id="234" name="Google Shape;234;p35" descr="Quentin Furhatino, during Interspeech 2018 demonstrated his ability to capture and measure excitement, aggressiveness, confidence, vocal variety and several more factors in speech, that showed emotion and intent. The demo attracted over 230 visitors, who tried to imitate Al Pacino’s, Samuel Jackson’s, and Gloria Swanson's acting tone from Scarface, Pulp Fiction, and Sunset Boulevard respectively, aiming at a good score and high position on the overall score ladder. Among the participants were fellow exhibitors and conference officials, who showed excitement for a well designed demo." title="Quentin Furhatino wins the audience’s hearts at Interspeech 2018">
            <a:hlinkClick r:id="rId4"/>
          </p:cNvPr>
          <p:cNvPicPr preferRelativeResize="0"/>
          <p:nvPr/>
        </p:nvPicPr>
        <p:blipFill>
          <a:blip r:embed="rId5">
            <a:alphaModFix/>
          </a:blip>
          <a:stretch>
            <a:fillRect/>
          </a:stretch>
        </p:blipFill>
        <p:spPr>
          <a:xfrm>
            <a:off x="0" y="857250"/>
            <a:ext cx="5715000" cy="4286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6"/>
          <p:cNvSpPr txBox="1">
            <a:spLocks noGrp="1"/>
          </p:cNvSpPr>
          <p:nvPr>
            <p:ph type="title"/>
          </p:nvPr>
        </p:nvSpPr>
        <p:spPr>
          <a:xfrm>
            <a:off x="311700" y="239725"/>
            <a:ext cx="8520600" cy="56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Music monitoring</a:t>
            </a:r>
            <a:endParaRPr/>
          </a:p>
        </p:txBody>
      </p:sp>
      <p:sp>
        <p:nvSpPr>
          <p:cNvPr id="240" name="Google Shape;240;p36"/>
          <p:cNvSpPr txBox="1">
            <a:spLocks noGrp="1"/>
          </p:cNvSpPr>
          <p:nvPr>
            <p:ph type="sldNum" idx="12"/>
          </p:nvPr>
        </p:nvSpPr>
        <p:spPr>
          <a:xfrm>
            <a:off x="8595300" y="-65700"/>
            <a:ext cx="548700" cy="369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24</a:t>
            </a:fld>
            <a:endParaRPr/>
          </a:p>
        </p:txBody>
      </p:sp>
      <p:sp>
        <p:nvSpPr>
          <p:cNvPr id="241" name="Google Shape;241;p36"/>
          <p:cNvSpPr txBox="1"/>
          <p:nvPr/>
        </p:nvSpPr>
        <p:spPr>
          <a:xfrm>
            <a:off x="6389000" y="4730250"/>
            <a:ext cx="2406600" cy="36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t>*</a:t>
            </a:r>
            <a:r>
              <a:rPr lang="en-GB" sz="1200" u="sng">
                <a:solidFill>
                  <a:schemeClr val="hlink"/>
                </a:solidFill>
                <a:hlinkClick r:id="rId3"/>
              </a:rPr>
              <a:t>http://bmat.com</a:t>
            </a:r>
            <a:endParaRPr sz="1200"/>
          </a:p>
        </p:txBody>
      </p:sp>
      <p:sp>
        <p:nvSpPr>
          <p:cNvPr id="242" name="Google Shape;242;p36"/>
          <p:cNvSpPr txBox="1"/>
          <p:nvPr/>
        </p:nvSpPr>
        <p:spPr>
          <a:xfrm>
            <a:off x="6068925" y="3853000"/>
            <a:ext cx="2498100" cy="80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i="1">
                <a:solidFill>
                  <a:srgbClr val="111111"/>
                </a:solidFill>
                <a:highlight>
                  <a:srgbClr val="FFFFFF"/>
                </a:highlight>
                <a:latin typeface="Economica"/>
                <a:ea typeface="Economica"/>
                <a:cs typeface="Economica"/>
                <a:sym typeface="Economica"/>
              </a:rPr>
              <a:t>What music has been played &amp; where</a:t>
            </a:r>
            <a:endParaRPr i="1">
              <a:solidFill>
                <a:srgbClr val="111111"/>
              </a:solidFill>
              <a:highlight>
                <a:srgbClr val="FFFFFF"/>
              </a:highlight>
              <a:latin typeface="Economica"/>
              <a:ea typeface="Economica"/>
              <a:cs typeface="Economica"/>
              <a:sym typeface="Economica"/>
            </a:endParaRPr>
          </a:p>
          <a:p>
            <a:pPr marL="457200" lvl="0" indent="-317500" algn="l" rtl="0">
              <a:spcBef>
                <a:spcPts val="0"/>
              </a:spcBef>
              <a:spcAft>
                <a:spcPts val="0"/>
              </a:spcAft>
              <a:buClr>
                <a:srgbClr val="111111"/>
              </a:buClr>
              <a:buSzPts val="1400"/>
              <a:buFont typeface="Economica"/>
              <a:buChar char="-"/>
            </a:pPr>
            <a:r>
              <a:rPr lang="en-GB" i="1">
                <a:solidFill>
                  <a:srgbClr val="111111"/>
                </a:solidFill>
                <a:highlight>
                  <a:srgbClr val="FFFFFF"/>
                </a:highlight>
                <a:latin typeface="Economica"/>
                <a:ea typeface="Economica"/>
                <a:cs typeface="Economica"/>
                <a:sym typeface="Economica"/>
              </a:rPr>
              <a:t>Tv</a:t>
            </a:r>
            <a:endParaRPr i="1">
              <a:solidFill>
                <a:srgbClr val="111111"/>
              </a:solidFill>
              <a:highlight>
                <a:srgbClr val="FFFFFF"/>
              </a:highlight>
              <a:latin typeface="Economica"/>
              <a:ea typeface="Economica"/>
              <a:cs typeface="Economica"/>
              <a:sym typeface="Economica"/>
            </a:endParaRPr>
          </a:p>
          <a:p>
            <a:pPr marL="457200" lvl="0" indent="-317500" algn="l" rtl="0">
              <a:spcBef>
                <a:spcPts val="0"/>
              </a:spcBef>
              <a:spcAft>
                <a:spcPts val="0"/>
              </a:spcAft>
              <a:buClr>
                <a:srgbClr val="111111"/>
              </a:buClr>
              <a:buSzPts val="1400"/>
              <a:buFont typeface="Economica"/>
              <a:buChar char="-"/>
            </a:pPr>
            <a:r>
              <a:rPr lang="en-GB" i="1">
                <a:solidFill>
                  <a:srgbClr val="111111"/>
                </a:solidFill>
                <a:highlight>
                  <a:srgbClr val="FFFFFF"/>
                </a:highlight>
                <a:latin typeface="Economica"/>
                <a:ea typeface="Economica"/>
                <a:cs typeface="Economica"/>
                <a:sym typeface="Economica"/>
              </a:rPr>
              <a:t>Radio</a:t>
            </a:r>
            <a:endParaRPr i="1">
              <a:solidFill>
                <a:srgbClr val="111111"/>
              </a:solidFill>
              <a:highlight>
                <a:srgbClr val="FFFFFF"/>
              </a:highlight>
              <a:latin typeface="Economica"/>
              <a:ea typeface="Economica"/>
              <a:cs typeface="Economica"/>
              <a:sym typeface="Economica"/>
            </a:endParaRPr>
          </a:p>
          <a:p>
            <a:pPr marL="457200" lvl="0" indent="-317500" algn="l" rtl="0">
              <a:spcBef>
                <a:spcPts val="0"/>
              </a:spcBef>
              <a:spcAft>
                <a:spcPts val="0"/>
              </a:spcAft>
              <a:buClr>
                <a:srgbClr val="111111"/>
              </a:buClr>
              <a:buSzPts val="1400"/>
              <a:buFont typeface="Economica"/>
              <a:buChar char="-"/>
            </a:pPr>
            <a:r>
              <a:rPr lang="en-GB" i="1">
                <a:solidFill>
                  <a:srgbClr val="111111"/>
                </a:solidFill>
                <a:highlight>
                  <a:srgbClr val="FFFFFF"/>
                </a:highlight>
                <a:latin typeface="Economica"/>
                <a:ea typeface="Economica"/>
                <a:cs typeface="Economica"/>
                <a:sym typeface="Economica"/>
              </a:rPr>
              <a:t>Lives</a:t>
            </a:r>
            <a:endParaRPr i="1">
              <a:solidFill>
                <a:srgbClr val="111111"/>
              </a:solidFill>
              <a:highlight>
                <a:srgbClr val="FFFFFF"/>
              </a:highlight>
              <a:latin typeface="Economica"/>
              <a:ea typeface="Economica"/>
              <a:cs typeface="Economica"/>
              <a:sym typeface="Economica"/>
            </a:endParaRPr>
          </a:p>
          <a:p>
            <a:pPr marL="457200" lvl="0" indent="-317500" algn="l" rtl="0">
              <a:spcBef>
                <a:spcPts val="0"/>
              </a:spcBef>
              <a:spcAft>
                <a:spcPts val="0"/>
              </a:spcAft>
              <a:buClr>
                <a:srgbClr val="111111"/>
              </a:buClr>
              <a:buSzPts val="1400"/>
              <a:buFont typeface="Economica"/>
              <a:buChar char="-"/>
            </a:pPr>
            <a:r>
              <a:rPr lang="en-GB" i="1">
                <a:solidFill>
                  <a:srgbClr val="111111"/>
                </a:solidFill>
                <a:highlight>
                  <a:srgbClr val="FFFFFF"/>
                </a:highlight>
                <a:latin typeface="Economica"/>
                <a:ea typeface="Economica"/>
                <a:cs typeface="Economica"/>
                <a:sym typeface="Economica"/>
              </a:rPr>
              <a:t>Clubs</a:t>
            </a:r>
            <a:endParaRPr i="1">
              <a:solidFill>
                <a:srgbClr val="111111"/>
              </a:solidFill>
              <a:highlight>
                <a:srgbClr val="FFFFFF"/>
              </a:highlight>
              <a:latin typeface="Economica"/>
              <a:ea typeface="Economica"/>
              <a:cs typeface="Economica"/>
              <a:sym typeface="Economica"/>
            </a:endParaRPr>
          </a:p>
        </p:txBody>
      </p:sp>
      <p:pic>
        <p:nvPicPr>
          <p:cNvPr id="243" name="Google Shape;243;p36"/>
          <p:cNvPicPr preferRelativeResize="0"/>
          <p:nvPr/>
        </p:nvPicPr>
        <p:blipFill>
          <a:blip r:embed="rId4">
            <a:alphaModFix/>
          </a:blip>
          <a:stretch>
            <a:fillRect/>
          </a:stretch>
        </p:blipFill>
        <p:spPr>
          <a:xfrm>
            <a:off x="2210025" y="2849150"/>
            <a:ext cx="2124949" cy="2205400"/>
          </a:xfrm>
          <a:prstGeom prst="rect">
            <a:avLst/>
          </a:prstGeom>
          <a:noFill/>
          <a:ln>
            <a:noFill/>
          </a:ln>
        </p:spPr>
      </p:pic>
      <p:pic>
        <p:nvPicPr>
          <p:cNvPr id="244" name="Google Shape;244;p36"/>
          <p:cNvPicPr preferRelativeResize="0"/>
          <p:nvPr/>
        </p:nvPicPr>
        <p:blipFill>
          <a:blip r:embed="rId5">
            <a:alphaModFix/>
          </a:blip>
          <a:stretch>
            <a:fillRect/>
          </a:stretch>
        </p:blipFill>
        <p:spPr>
          <a:xfrm>
            <a:off x="1142998" y="736025"/>
            <a:ext cx="4057999" cy="2113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7"/>
          <p:cNvSpPr txBox="1">
            <a:spLocks noGrp="1"/>
          </p:cNvSpPr>
          <p:nvPr>
            <p:ph type="title"/>
          </p:nvPr>
        </p:nvSpPr>
        <p:spPr>
          <a:xfrm>
            <a:off x="311700" y="239725"/>
            <a:ext cx="8520600" cy="56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Αυτόματη κατανόηση / σύνθεση μουσικής</a:t>
            </a:r>
            <a:endParaRPr/>
          </a:p>
        </p:txBody>
      </p:sp>
      <p:sp>
        <p:nvSpPr>
          <p:cNvPr id="250" name="Google Shape;250;p37"/>
          <p:cNvSpPr txBox="1">
            <a:spLocks noGrp="1"/>
          </p:cNvSpPr>
          <p:nvPr>
            <p:ph type="sldNum" idx="12"/>
          </p:nvPr>
        </p:nvSpPr>
        <p:spPr>
          <a:xfrm>
            <a:off x="8595300" y="-65700"/>
            <a:ext cx="548700" cy="369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25</a:t>
            </a:fld>
            <a:endParaRPr/>
          </a:p>
        </p:txBody>
      </p:sp>
      <p:pic>
        <p:nvPicPr>
          <p:cNvPr id="251" name="Google Shape;251;p37" descr="Shimon listens and responds to In Flux.  Triggers from drums and pitch detection from guitar drive Shimon's improvisation." title="Shimon In Flux">
            <a:hlinkClick r:id="rId3"/>
          </p:cNvPr>
          <p:cNvPicPr preferRelativeResize="0"/>
          <p:nvPr/>
        </p:nvPicPr>
        <p:blipFill>
          <a:blip r:embed="rId4">
            <a:alphaModFix/>
          </a:blip>
          <a:stretch>
            <a:fillRect/>
          </a:stretch>
        </p:blipFill>
        <p:spPr>
          <a:xfrm>
            <a:off x="-12" y="750575"/>
            <a:ext cx="5857234" cy="4392925"/>
          </a:xfrm>
          <a:prstGeom prst="rect">
            <a:avLst/>
          </a:prstGeom>
          <a:noFill/>
          <a:ln>
            <a:noFill/>
          </a:ln>
        </p:spPr>
      </p:pic>
      <p:sp>
        <p:nvSpPr>
          <p:cNvPr id="252" name="Google Shape;252;p37"/>
          <p:cNvSpPr txBox="1"/>
          <p:nvPr/>
        </p:nvSpPr>
        <p:spPr>
          <a:xfrm>
            <a:off x="6600075" y="4661850"/>
            <a:ext cx="1953000" cy="47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t>*</a:t>
            </a:r>
            <a:r>
              <a:rPr lang="en-GB" sz="1200" u="sng">
                <a:solidFill>
                  <a:schemeClr val="hlink"/>
                </a:solidFill>
                <a:hlinkClick r:id="rId5"/>
              </a:rPr>
              <a:t>www.shimonrobot.com</a:t>
            </a:r>
            <a:endParaRPr sz="1200"/>
          </a:p>
          <a:p>
            <a:pPr marL="0" lvl="0" indent="0" algn="l" rtl="0">
              <a:spcBef>
                <a:spcPts val="0"/>
              </a:spcBef>
              <a:spcAft>
                <a:spcPts val="0"/>
              </a:spcAft>
              <a:buNone/>
            </a:pPr>
            <a:endParaRPr sz="1200"/>
          </a:p>
        </p:txBody>
      </p:sp>
      <p:sp>
        <p:nvSpPr>
          <p:cNvPr id="253" name="Google Shape;253;p37"/>
          <p:cNvSpPr txBox="1"/>
          <p:nvPr/>
        </p:nvSpPr>
        <p:spPr>
          <a:xfrm>
            <a:off x="6008975" y="3889825"/>
            <a:ext cx="3000000" cy="80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i="1">
                <a:solidFill>
                  <a:srgbClr val="111111"/>
                </a:solidFill>
                <a:highlight>
                  <a:srgbClr val="FFFFFF"/>
                </a:highlight>
                <a:latin typeface="Economica"/>
                <a:ea typeface="Economica"/>
                <a:cs typeface="Economica"/>
                <a:sym typeface="Economica"/>
              </a:rPr>
              <a:t>Shimon the robot “triggers from drums and pitch detection from guitar drive”</a:t>
            </a:r>
            <a:endParaRPr i="1">
              <a:latin typeface="Economica"/>
              <a:ea typeface="Economica"/>
              <a:cs typeface="Economica"/>
              <a:sym typeface="Economic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8"/>
          <p:cNvSpPr txBox="1">
            <a:spLocks noGrp="1"/>
          </p:cNvSpPr>
          <p:nvPr>
            <p:ph type="title"/>
          </p:nvPr>
        </p:nvSpPr>
        <p:spPr>
          <a:xfrm>
            <a:off x="311700" y="239725"/>
            <a:ext cx="8520600" cy="56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GB"/>
              <a:t>Ανάλυση ποιότητας ηχοτοπίου</a:t>
            </a:r>
            <a:endParaRPr/>
          </a:p>
        </p:txBody>
      </p:sp>
      <p:sp>
        <p:nvSpPr>
          <p:cNvPr id="259" name="Google Shape;259;p38"/>
          <p:cNvSpPr txBox="1">
            <a:spLocks noGrp="1"/>
          </p:cNvSpPr>
          <p:nvPr>
            <p:ph type="sldNum" idx="12"/>
          </p:nvPr>
        </p:nvSpPr>
        <p:spPr>
          <a:xfrm>
            <a:off x="8595300" y="-65700"/>
            <a:ext cx="548700" cy="369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26</a:t>
            </a:fld>
            <a:endParaRPr/>
          </a:p>
        </p:txBody>
      </p:sp>
      <p:pic>
        <p:nvPicPr>
          <p:cNvPr id="260" name="Google Shape;260;p38" descr="The objectives of SONYC are to create technological solutions for: (1) the systematic, constant monitoring of noise pollution at city scale; (2) the accurate description of acoustic environments in terms of its composing sources; (3) broadening citizen participation in noise reporting and mitigation; and (4) enabling city agencies to take effective, information-driven action for noise mitigation.&#10;&#10;Noise pollution is one of the topmost quality of life issues for urban residents in the United States. It has been estimated that 9 out of 10 adults in New York City (NYC) are exposed to excessive noise levels, i.e. beyond the limit of what the EPA considers to be harmful. When applied to U.S. cities of more than 4 million inhabitants, such estimates extend to over 72 million urban residents.&#10;&#10;Project website: https://wp.nyu.edu/sonyc/" title="SONYC - Sounds Of New York City project">
            <a:hlinkClick r:id="rId3"/>
          </p:cNvPr>
          <p:cNvPicPr preferRelativeResize="0"/>
          <p:nvPr/>
        </p:nvPicPr>
        <p:blipFill>
          <a:blip r:embed="rId4">
            <a:alphaModFix/>
          </a:blip>
          <a:stretch>
            <a:fillRect/>
          </a:stretch>
        </p:blipFill>
        <p:spPr>
          <a:xfrm>
            <a:off x="0" y="694300"/>
            <a:ext cx="5932267" cy="4449200"/>
          </a:xfrm>
          <a:prstGeom prst="rect">
            <a:avLst/>
          </a:prstGeom>
          <a:noFill/>
          <a:ln>
            <a:noFill/>
          </a:ln>
        </p:spPr>
      </p:pic>
      <p:sp>
        <p:nvSpPr>
          <p:cNvPr id="261" name="Google Shape;261;p38"/>
          <p:cNvSpPr txBox="1"/>
          <p:nvPr/>
        </p:nvSpPr>
        <p:spPr>
          <a:xfrm>
            <a:off x="6600075" y="4661850"/>
            <a:ext cx="2167200" cy="47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t>*</a:t>
            </a:r>
            <a:r>
              <a:rPr lang="en-GB" sz="1200" u="sng">
                <a:solidFill>
                  <a:schemeClr val="hlink"/>
                </a:solidFill>
                <a:hlinkClick r:id="rId5"/>
              </a:rPr>
              <a:t>https://wp.nyu.edu/sonyc/</a:t>
            </a:r>
            <a:endParaRPr sz="1200"/>
          </a:p>
        </p:txBody>
      </p:sp>
      <p:sp>
        <p:nvSpPr>
          <p:cNvPr id="262" name="Google Shape;262;p38"/>
          <p:cNvSpPr txBox="1"/>
          <p:nvPr/>
        </p:nvSpPr>
        <p:spPr>
          <a:xfrm>
            <a:off x="6600075" y="3889825"/>
            <a:ext cx="1995300" cy="80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i="1">
                <a:solidFill>
                  <a:srgbClr val="111111"/>
                </a:solidFill>
                <a:highlight>
                  <a:srgbClr val="FFFFFF"/>
                </a:highlight>
                <a:latin typeface="Economica"/>
                <a:ea typeface="Economica"/>
                <a:cs typeface="Economica"/>
                <a:sym typeface="Economica"/>
              </a:rPr>
              <a:t>Sonyc</a:t>
            </a:r>
            <a:endParaRPr i="1">
              <a:latin typeface="Economica"/>
              <a:ea typeface="Economica"/>
              <a:cs typeface="Economica"/>
              <a:sym typeface="Economic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9"/>
          <p:cNvSpPr txBox="1">
            <a:spLocks noGrp="1"/>
          </p:cNvSpPr>
          <p:nvPr>
            <p:ph type="title"/>
          </p:nvPr>
        </p:nvSpPr>
        <p:spPr>
          <a:xfrm>
            <a:off x="311700" y="239725"/>
            <a:ext cx="8520600" cy="56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Ανάλυση ποιότητας ηχοτοπίου - Athens</a:t>
            </a:r>
            <a:endParaRPr/>
          </a:p>
        </p:txBody>
      </p:sp>
      <p:sp>
        <p:nvSpPr>
          <p:cNvPr id="268" name="Google Shape;268;p39"/>
          <p:cNvSpPr txBox="1">
            <a:spLocks noGrp="1"/>
          </p:cNvSpPr>
          <p:nvPr>
            <p:ph type="sldNum" idx="12"/>
          </p:nvPr>
        </p:nvSpPr>
        <p:spPr>
          <a:xfrm>
            <a:off x="8595300" y="-65700"/>
            <a:ext cx="548700" cy="369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27</a:t>
            </a:fld>
            <a:endParaRPr/>
          </a:p>
        </p:txBody>
      </p:sp>
      <p:sp>
        <p:nvSpPr>
          <p:cNvPr id="269" name="Google Shape;269;p39"/>
          <p:cNvSpPr txBox="1"/>
          <p:nvPr/>
        </p:nvSpPr>
        <p:spPr>
          <a:xfrm>
            <a:off x="5692400" y="4661850"/>
            <a:ext cx="3451800" cy="47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t>*</a:t>
            </a:r>
            <a:r>
              <a:rPr lang="en-GB" sz="1200" u="sng">
                <a:solidFill>
                  <a:schemeClr val="hlink"/>
                </a:solidFill>
                <a:hlinkClick r:id="rId3"/>
              </a:rPr>
              <a:t>https://github.com/tyiannak/soundscape_quality</a:t>
            </a:r>
            <a:endParaRPr sz="1200"/>
          </a:p>
        </p:txBody>
      </p:sp>
      <p:pic>
        <p:nvPicPr>
          <p:cNvPr id="270" name="Google Shape;270;p39"/>
          <p:cNvPicPr preferRelativeResize="0"/>
          <p:nvPr/>
        </p:nvPicPr>
        <p:blipFill>
          <a:blip r:embed="rId4">
            <a:alphaModFix/>
          </a:blip>
          <a:stretch>
            <a:fillRect/>
          </a:stretch>
        </p:blipFill>
        <p:spPr>
          <a:xfrm>
            <a:off x="152400" y="954625"/>
            <a:ext cx="5240176" cy="4036474"/>
          </a:xfrm>
          <a:prstGeom prst="rect">
            <a:avLst/>
          </a:prstGeom>
          <a:noFill/>
          <a:ln>
            <a:noFill/>
          </a:ln>
        </p:spPr>
      </p:pic>
      <p:sp>
        <p:nvSpPr>
          <p:cNvPr id="271" name="Google Shape;271;p39"/>
          <p:cNvSpPr txBox="1"/>
          <p:nvPr/>
        </p:nvSpPr>
        <p:spPr>
          <a:xfrm>
            <a:off x="5593100" y="954625"/>
            <a:ext cx="3385200" cy="3701400"/>
          </a:xfrm>
          <a:prstGeom prst="rect">
            <a:avLst/>
          </a:prstGeom>
          <a:noFill/>
          <a:ln>
            <a:noFill/>
          </a:ln>
        </p:spPr>
        <p:txBody>
          <a:bodyPr spcFirstLastPara="1" wrap="square" lIns="91425" tIns="91425" rIns="91425" bIns="91425" anchor="ctr" anchorCtr="0">
            <a:noAutofit/>
          </a:bodyPr>
          <a:lstStyle/>
          <a:p>
            <a:pPr marL="457200" lvl="0" indent="-330200" algn="l" rtl="0">
              <a:spcBef>
                <a:spcPts val="0"/>
              </a:spcBef>
              <a:spcAft>
                <a:spcPts val="0"/>
              </a:spcAft>
              <a:buClr>
                <a:srgbClr val="111111"/>
              </a:buClr>
              <a:buSzPts val="1600"/>
              <a:buFont typeface="Economica"/>
              <a:buChar char="-"/>
            </a:pPr>
            <a:r>
              <a:rPr lang="en-GB" i="1">
                <a:solidFill>
                  <a:srgbClr val="111111"/>
                </a:solidFill>
                <a:highlight>
                  <a:schemeClr val="lt1"/>
                </a:highlight>
                <a:latin typeface="Economica"/>
                <a:ea typeface="Economica"/>
                <a:cs typeface="Economica"/>
                <a:sym typeface="Economica"/>
              </a:rPr>
              <a:t>ATHUS</a:t>
            </a:r>
            <a:endParaRPr i="1">
              <a:solidFill>
                <a:schemeClr val="dk1"/>
              </a:solidFill>
              <a:latin typeface="Economica"/>
              <a:ea typeface="Economica"/>
              <a:cs typeface="Economica"/>
              <a:sym typeface="Economica"/>
            </a:endParaRPr>
          </a:p>
          <a:p>
            <a:pPr marL="457200" lvl="0" indent="-330200" algn="l" rtl="0">
              <a:spcBef>
                <a:spcPts val="0"/>
              </a:spcBef>
              <a:spcAft>
                <a:spcPts val="0"/>
              </a:spcAft>
              <a:buClr>
                <a:srgbClr val="111111"/>
              </a:buClr>
              <a:buSzPts val="1600"/>
              <a:buFont typeface="Economica"/>
              <a:buChar char="-"/>
            </a:pPr>
            <a:r>
              <a:rPr lang="en-GB" sz="1600">
                <a:solidFill>
                  <a:srgbClr val="111111"/>
                </a:solidFill>
                <a:highlight>
                  <a:srgbClr val="FFFFFF"/>
                </a:highlight>
                <a:latin typeface="Economica"/>
                <a:ea typeface="Economica"/>
                <a:cs typeface="Economica"/>
                <a:sym typeface="Economica"/>
              </a:rPr>
              <a:t>1000 30-sec recordings from Athens, Greece</a:t>
            </a:r>
            <a:endParaRPr sz="1600">
              <a:solidFill>
                <a:srgbClr val="111111"/>
              </a:solidFill>
              <a:highlight>
                <a:srgbClr val="FFFFFF"/>
              </a:highlight>
              <a:latin typeface="Economica"/>
              <a:ea typeface="Economica"/>
              <a:cs typeface="Economica"/>
              <a:sym typeface="Economica"/>
            </a:endParaRPr>
          </a:p>
          <a:p>
            <a:pPr marL="457200" lvl="0" indent="-330200" algn="l" rtl="0">
              <a:spcBef>
                <a:spcPts val="0"/>
              </a:spcBef>
              <a:spcAft>
                <a:spcPts val="0"/>
              </a:spcAft>
              <a:buClr>
                <a:srgbClr val="111111"/>
              </a:buClr>
              <a:buSzPts val="1600"/>
              <a:buFont typeface="Economica"/>
              <a:buChar char="-"/>
            </a:pPr>
            <a:r>
              <a:rPr lang="en-GB" sz="1600">
                <a:solidFill>
                  <a:srgbClr val="111111"/>
                </a:solidFill>
                <a:highlight>
                  <a:srgbClr val="FFFFFF"/>
                </a:highlight>
                <a:latin typeface="Economica"/>
                <a:ea typeface="Economica"/>
                <a:cs typeface="Economica"/>
                <a:sym typeface="Economica"/>
              </a:rPr>
              <a:t>Goal: automatically estimate soundscape quality</a:t>
            </a:r>
            <a:endParaRPr sz="1600">
              <a:solidFill>
                <a:srgbClr val="111111"/>
              </a:solidFill>
              <a:highlight>
                <a:srgbClr val="FFFFFF"/>
              </a:highlight>
              <a:latin typeface="Economica"/>
              <a:ea typeface="Economica"/>
              <a:cs typeface="Economica"/>
              <a:sym typeface="Economica"/>
            </a:endParaRPr>
          </a:p>
          <a:p>
            <a:pPr marL="457200" lvl="0" indent="-330200" algn="l" rtl="0">
              <a:spcBef>
                <a:spcPts val="0"/>
              </a:spcBef>
              <a:spcAft>
                <a:spcPts val="0"/>
              </a:spcAft>
              <a:buClr>
                <a:srgbClr val="111111"/>
              </a:buClr>
              <a:buSzPts val="1600"/>
              <a:buFont typeface="Economica"/>
              <a:buChar char="-"/>
            </a:pPr>
            <a:r>
              <a:rPr lang="en-GB" sz="1600">
                <a:solidFill>
                  <a:srgbClr val="111111"/>
                </a:solidFill>
                <a:highlight>
                  <a:srgbClr val="FFFFFF"/>
                </a:highlight>
                <a:latin typeface="Economica"/>
                <a:ea typeface="Economica"/>
                <a:cs typeface="Economica"/>
                <a:sym typeface="Economica"/>
              </a:rPr>
              <a:t>1: unbearable</a:t>
            </a:r>
            <a:endParaRPr sz="1600">
              <a:solidFill>
                <a:srgbClr val="111111"/>
              </a:solidFill>
              <a:highlight>
                <a:srgbClr val="FFFFFF"/>
              </a:highlight>
              <a:latin typeface="Economica"/>
              <a:ea typeface="Economica"/>
              <a:cs typeface="Economica"/>
              <a:sym typeface="Economica"/>
            </a:endParaRPr>
          </a:p>
          <a:p>
            <a:pPr marL="457200" lvl="0" indent="-330200" algn="l" rtl="0">
              <a:spcBef>
                <a:spcPts val="0"/>
              </a:spcBef>
              <a:spcAft>
                <a:spcPts val="0"/>
              </a:spcAft>
              <a:buClr>
                <a:srgbClr val="111111"/>
              </a:buClr>
              <a:buSzPts val="1600"/>
              <a:buFont typeface="Economica"/>
              <a:buChar char="-"/>
            </a:pPr>
            <a:r>
              <a:rPr lang="en-GB" sz="1600">
                <a:solidFill>
                  <a:srgbClr val="111111"/>
                </a:solidFill>
                <a:highlight>
                  <a:srgbClr val="FFFFFF"/>
                </a:highlight>
                <a:latin typeface="Economica"/>
                <a:ea typeface="Economica"/>
                <a:cs typeface="Economica"/>
                <a:sym typeface="Economica"/>
              </a:rPr>
              <a:t>5: optimal</a:t>
            </a:r>
            <a:endParaRPr sz="1600">
              <a:solidFill>
                <a:srgbClr val="111111"/>
              </a:solidFill>
              <a:highlight>
                <a:srgbClr val="FFFFFF"/>
              </a:highlight>
              <a:latin typeface="Economica"/>
              <a:ea typeface="Economica"/>
              <a:cs typeface="Economica"/>
              <a:sym typeface="Economica"/>
            </a:endParaRPr>
          </a:p>
          <a:p>
            <a:pPr marL="0" lvl="0" indent="0" algn="l" rtl="0">
              <a:spcBef>
                <a:spcPts val="0"/>
              </a:spcBef>
              <a:spcAft>
                <a:spcPts val="0"/>
              </a:spcAft>
              <a:buNone/>
            </a:pPr>
            <a:endParaRPr sz="1600">
              <a:solidFill>
                <a:srgbClr val="111111"/>
              </a:solidFill>
              <a:highlight>
                <a:srgbClr val="FFFFFF"/>
              </a:highlight>
              <a:latin typeface="Economica"/>
              <a:ea typeface="Economica"/>
              <a:cs typeface="Economica"/>
              <a:sym typeface="Economica"/>
            </a:endParaRPr>
          </a:p>
          <a:p>
            <a:pPr marL="0" lvl="0" indent="0" algn="l" rtl="0">
              <a:spcBef>
                <a:spcPts val="0"/>
              </a:spcBef>
              <a:spcAft>
                <a:spcPts val="0"/>
              </a:spcAft>
              <a:buNone/>
            </a:pPr>
            <a:r>
              <a:rPr lang="en-GB" sz="1600">
                <a:solidFill>
                  <a:srgbClr val="111111"/>
                </a:solidFill>
                <a:highlight>
                  <a:srgbClr val="FFFFFF"/>
                </a:highlight>
                <a:latin typeface="Economica"/>
                <a:ea typeface="Economica"/>
                <a:cs typeface="Economica"/>
                <a:sym typeface="Economica"/>
              </a:rPr>
              <a:t>Research challenges:</a:t>
            </a:r>
            <a:endParaRPr sz="1600">
              <a:solidFill>
                <a:srgbClr val="111111"/>
              </a:solidFill>
              <a:highlight>
                <a:srgbClr val="FFFFFF"/>
              </a:highlight>
              <a:latin typeface="Economica"/>
              <a:ea typeface="Economica"/>
              <a:cs typeface="Economica"/>
              <a:sym typeface="Economica"/>
            </a:endParaRPr>
          </a:p>
          <a:p>
            <a:pPr marL="457200" lvl="0" indent="-330200" algn="l" rtl="0">
              <a:spcBef>
                <a:spcPts val="0"/>
              </a:spcBef>
              <a:spcAft>
                <a:spcPts val="0"/>
              </a:spcAft>
              <a:buClr>
                <a:srgbClr val="111111"/>
              </a:buClr>
              <a:buSzPts val="1600"/>
              <a:buFont typeface="Economica"/>
              <a:buChar char="-"/>
            </a:pPr>
            <a:r>
              <a:rPr lang="en-GB" sz="1600">
                <a:solidFill>
                  <a:srgbClr val="111111"/>
                </a:solidFill>
                <a:highlight>
                  <a:srgbClr val="FFFFFF"/>
                </a:highlight>
                <a:latin typeface="Economica"/>
                <a:ea typeface="Economica"/>
                <a:cs typeface="Economica"/>
                <a:sym typeface="Economica"/>
              </a:rPr>
              <a:t>Mic independence </a:t>
            </a:r>
            <a:endParaRPr sz="1600">
              <a:solidFill>
                <a:srgbClr val="111111"/>
              </a:solidFill>
              <a:highlight>
                <a:srgbClr val="FFFFFF"/>
              </a:highlight>
              <a:latin typeface="Economica"/>
              <a:ea typeface="Economica"/>
              <a:cs typeface="Economica"/>
              <a:sym typeface="Economica"/>
            </a:endParaRPr>
          </a:p>
          <a:p>
            <a:pPr marL="457200" lvl="0" indent="-330200" algn="l" rtl="0">
              <a:spcBef>
                <a:spcPts val="0"/>
              </a:spcBef>
              <a:spcAft>
                <a:spcPts val="0"/>
              </a:spcAft>
              <a:buClr>
                <a:srgbClr val="111111"/>
              </a:buClr>
              <a:buSzPts val="1600"/>
              <a:buFont typeface="Economica"/>
              <a:buChar char="-"/>
            </a:pPr>
            <a:r>
              <a:rPr lang="en-GB" sz="1600">
                <a:solidFill>
                  <a:srgbClr val="111111"/>
                </a:solidFill>
                <a:highlight>
                  <a:srgbClr val="FFFFFF"/>
                </a:highlight>
                <a:latin typeface="Economica"/>
                <a:ea typeface="Economica"/>
                <a:cs typeface="Economica"/>
                <a:sym typeface="Economica"/>
              </a:rPr>
              <a:t>Denoising </a:t>
            </a:r>
            <a:endParaRPr sz="1600">
              <a:solidFill>
                <a:srgbClr val="111111"/>
              </a:solidFill>
              <a:highlight>
                <a:srgbClr val="FFFFFF"/>
              </a:highlight>
              <a:latin typeface="Economica"/>
              <a:ea typeface="Economica"/>
              <a:cs typeface="Economica"/>
              <a:sym typeface="Economica"/>
            </a:endParaRPr>
          </a:p>
          <a:p>
            <a:pPr marL="457200" lvl="0" indent="-330200" algn="l" rtl="0">
              <a:spcBef>
                <a:spcPts val="0"/>
              </a:spcBef>
              <a:spcAft>
                <a:spcPts val="0"/>
              </a:spcAft>
              <a:buClr>
                <a:srgbClr val="111111"/>
              </a:buClr>
              <a:buSzPts val="1600"/>
              <a:buFont typeface="Economica"/>
              <a:buChar char="-"/>
            </a:pPr>
            <a:r>
              <a:rPr lang="en-GB" sz="1600">
                <a:solidFill>
                  <a:srgbClr val="111111"/>
                </a:solidFill>
                <a:highlight>
                  <a:srgbClr val="FFFFFF"/>
                </a:highlight>
                <a:latin typeface="Economica"/>
                <a:ea typeface="Economica"/>
                <a:cs typeface="Economica"/>
                <a:sym typeface="Economica"/>
              </a:rPr>
              <a:t>Transfer learning (transfer knowledge from similar domains - e.g. music recognition)</a:t>
            </a:r>
            <a:endParaRPr sz="1600">
              <a:solidFill>
                <a:srgbClr val="111111"/>
              </a:solidFill>
              <a:highlight>
                <a:srgbClr val="FFFFFF"/>
              </a:highlight>
              <a:latin typeface="Economica"/>
              <a:ea typeface="Economica"/>
              <a:cs typeface="Economica"/>
              <a:sym typeface="Economica"/>
            </a:endParaRPr>
          </a:p>
          <a:p>
            <a:pPr marL="457200" lvl="0" indent="-330200" algn="l" rtl="0">
              <a:spcBef>
                <a:spcPts val="0"/>
              </a:spcBef>
              <a:spcAft>
                <a:spcPts val="0"/>
              </a:spcAft>
              <a:buClr>
                <a:srgbClr val="111111"/>
              </a:buClr>
              <a:buSzPts val="1600"/>
              <a:buFont typeface="Economica"/>
              <a:buChar char="-"/>
            </a:pPr>
            <a:r>
              <a:rPr lang="en-GB" sz="1600">
                <a:solidFill>
                  <a:srgbClr val="111111"/>
                </a:solidFill>
                <a:highlight>
                  <a:srgbClr val="FFFFFF"/>
                </a:highlight>
                <a:latin typeface="Economica"/>
                <a:ea typeface="Economica"/>
                <a:cs typeface="Economica"/>
                <a:sym typeface="Economica"/>
              </a:rPr>
              <a:t>Explainability: e.g. soundscape=1 because vehicles and machinery detected</a:t>
            </a:r>
            <a:endParaRPr sz="1600">
              <a:solidFill>
                <a:srgbClr val="111111"/>
              </a:solidFill>
              <a:highlight>
                <a:srgbClr val="FFFFFF"/>
              </a:highlight>
              <a:latin typeface="Economica"/>
              <a:ea typeface="Economica"/>
              <a:cs typeface="Economica"/>
              <a:sym typeface="Economica"/>
            </a:endParaRPr>
          </a:p>
          <a:p>
            <a:pPr marL="0" lvl="0" indent="0" algn="l" rtl="0">
              <a:spcBef>
                <a:spcPts val="0"/>
              </a:spcBef>
              <a:spcAft>
                <a:spcPts val="0"/>
              </a:spcAft>
              <a:buNone/>
            </a:pPr>
            <a:endParaRPr sz="1600">
              <a:solidFill>
                <a:srgbClr val="111111"/>
              </a:solidFill>
              <a:highlight>
                <a:srgbClr val="FFFFFF"/>
              </a:highlight>
              <a:latin typeface="Economica"/>
              <a:ea typeface="Economica"/>
              <a:cs typeface="Economica"/>
              <a:sym typeface="Economic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0"/>
          <p:cNvSpPr txBox="1">
            <a:spLocks noGrp="1"/>
          </p:cNvSpPr>
          <p:nvPr>
            <p:ph type="title"/>
          </p:nvPr>
        </p:nvSpPr>
        <p:spPr>
          <a:xfrm>
            <a:off x="311700" y="239725"/>
            <a:ext cx="8520600" cy="56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Environmental Monitoring: Whales</a:t>
            </a:r>
            <a:endParaRPr/>
          </a:p>
        </p:txBody>
      </p:sp>
      <p:sp>
        <p:nvSpPr>
          <p:cNvPr id="277" name="Google Shape;277;p40"/>
          <p:cNvSpPr txBox="1">
            <a:spLocks noGrp="1"/>
          </p:cNvSpPr>
          <p:nvPr>
            <p:ph type="sldNum" idx="12"/>
          </p:nvPr>
        </p:nvSpPr>
        <p:spPr>
          <a:xfrm>
            <a:off x="8595300" y="-65700"/>
            <a:ext cx="548700" cy="369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28</a:t>
            </a:fld>
            <a:endParaRPr/>
          </a:p>
        </p:txBody>
      </p:sp>
      <p:pic>
        <p:nvPicPr>
          <p:cNvPr id="278" name="Google Shape;278;p40" descr="As you listen, you can see the spectrogram of a beautiful humpback whale song from deep in the Monterey Bay. These sounds were recorded on an underwater microphone (hydrophone) located about 30 kilometers (18 miles) from shore, 900 meters (3,000 feet) below the surface of Monterey Bay. It is attached to the MARS undersea cabled observatory, which carries data from the hydrophone back to shore.&#10;&#10;Listen to a live stream from the hydrophone: https://youtu.be/dd0Eu6JH7DI or on our website&#10;https://www.mbari.org/deep-sea-sound-recordings-live-stream/" title="Humpback whale song from Monterey Bay">
            <a:hlinkClick r:id="rId3"/>
          </p:cNvPr>
          <p:cNvPicPr preferRelativeResize="0"/>
          <p:nvPr/>
        </p:nvPicPr>
        <p:blipFill>
          <a:blip r:embed="rId4">
            <a:alphaModFix/>
          </a:blip>
          <a:stretch>
            <a:fillRect/>
          </a:stretch>
        </p:blipFill>
        <p:spPr>
          <a:xfrm>
            <a:off x="0" y="802225"/>
            <a:ext cx="5788367" cy="4341275"/>
          </a:xfrm>
          <a:prstGeom prst="rect">
            <a:avLst/>
          </a:prstGeom>
          <a:noFill/>
          <a:ln>
            <a:noFill/>
          </a:ln>
        </p:spPr>
      </p:pic>
      <p:sp>
        <p:nvSpPr>
          <p:cNvPr id="279" name="Google Shape;279;p40"/>
          <p:cNvSpPr txBox="1"/>
          <p:nvPr/>
        </p:nvSpPr>
        <p:spPr>
          <a:xfrm>
            <a:off x="6389000" y="4730250"/>
            <a:ext cx="2406600" cy="36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t>*</a:t>
            </a:r>
            <a:r>
              <a:rPr lang="en-GB" sz="1200" u="sng">
                <a:solidFill>
                  <a:schemeClr val="hlink"/>
                </a:solidFill>
                <a:hlinkClick r:id="rId5"/>
              </a:rPr>
              <a:t>https://mbari.org</a:t>
            </a:r>
            <a:endParaRPr sz="1200"/>
          </a:p>
        </p:txBody>
      </p:sp>
      <p:sp>
        <p:nvSpPr>
          <p:cNvPr id="280" name="Google Shape;280;p40"/>
          <p:cNvSpPr txBox="1"/>
          <p:nvPr/>
        </p:nvSpPr>
        <p:spPr>
          <a:xfrm>
            <a:off x="6068925" y="1459675"/>
            <a:ext cx="2498100" cy="2609100"/>
          </a:xfrm>
          <a:prstGeom prst="rect">
            <a:avLst/>
          </a:prstGeom>
          <a:noFill/>
          <a:ln>
            <a:noFill/>
          </a:ln>
        </p:spPr>
        <p:txBody>
          <a:bodyPr spcFirstLastPara="1" wrap="square" lIns="91425" tIns="91425" rIns="91425" bIns="91425" anchor="ctr" anchorCtr="0">
            <a:noAutofit/>
          </a:bodyPr>
          <a:lstStyle/>
          <a:p>
            <a:pPr marL="457200" lvl="0" indent="-330200" algn="l" rtl="0">
              <a:spcBef>
                <a:spcPts val="0"/>
              </a:spcBef>
              <a:spcAft>
                <a:spcPts val="0"/>
              </a:spcAft>
              <a:buClr>
                <a:srgbClr val="111111"/>
              </a:buClr>
              <a:buSzPts val="1600"/>
              <a:buFont typeface="Economica"/>
              <a:buChar char="-"/>
            </a:pPr>
            <a:r>
              <a:rPr lang="en-GB" sz="1600">
                <a:solidFill>
                  <a:srgbClr val="111111"/>
                </a:solidFill>
                <a:highlight>
                  <a:srgbClr val="FFFFFF"/>
                </a:highlight>
                <a:latin typeface="Economica"/>
                <a:ea typeface="Economica"/>
                <a:cs typeface="Economica"/>
                <a:sym typeface="Economica"/>
              </a:rPr>
              <a:t>humpback whale song </a:t>
            </a:r>
            <a:endParaRPr sz="1600">
              <a:solidFill>
                <a:srgbClr val="111111"/>
              </a:solidFill>
              <a:highlight>
                <a:srgbClr val="FFFFFF"/>
              </a:highlight>
              <a:latin typeface="Economica"/>
              <a:ea typeface="Economica"/>
              <a:cs typeface="Economica"/>
              <a:sym typeface="Economica"/>
            </a:endParaRPr>
          </a:p>
          <a:p>
            <a:pPr marL="457200" lvl="0" indent="-330200" algn="l" rtl="0">
              <a:spcBef>
                <a:spcPts val="0"/>
              </a:spcBef>
              <a:spcAft>
                <a:spcPts val="0"/>
              </a:spcAft>
              <a:buClr>
                <a:srgbClr val="111111"/>
              </a:buClr>
              <a:buSzPts val="1600"/>
              <a:buFont typeface="Economica"/>
              <a:buChar char="-"/>
            </a:pPr>
            <a:r>
              <a:rPr lang="en-GB" sz="1600">
                <a:solidFill>
                  <a:srgbClr val="111111"/>
                </a:solidFill>
                <a:highlight>
                  <a:srgbClr val="FFFFFF"/>
                </a:highlight>
                <a:latin typeface="Economica"/>
                <a:ea typeface="Economica"/>
                <a:cs typeface="Economica"/>
                <a:sym typeface="Economica"/>
              </a:rPr>
              <a:t>Monterey Bay</a:t>
            </a:r>
            <a:endParaRPr sz="1600">
              <a:solidFill>
                <a:srgbClr val="111111"/>
              </a:solidFill>
              <a:highlight>
                <a:srgbClr val="FFFFFF"/>
              </a:highlight>
              <a:latin typeface="Economica"/>
              <a:ea typeface="Economica"/>
              <a:cs typeface="Economica"/>
              <a:sym typeface="Economica"/>
            </a:endParaRPr>
          </a:p>
          <a:p>
            <a:pPr marL="457200" lvl="0" indent="-330200" algn="l" rtl="0">
              <a:spcBef>
                <a:spcPts val="0"/>
              </a:spcBef>
              <a:spcAft>
                <a:spcPts val="0"/>
              </a:spcAft>
              <a:buClr>
                <a:srgbClr val="111111"/>
              </a:buClr>
              <a:buSzPts val="1600"/>
              <a:buFont typeface="Economica"/>
              <a:buChar char="-"/>
            </a:pPr>
            <a:r>
              <a:rPr lang="en-GB" sz="1600">
                <a:solidFill>
                  <a:srgbClr val="111111"/>
                </a:solidFill>
                <a:highlight>
                  <a:srgbClr val="FFFFFF"/>
                </a:highlight>
                <a:latin typeface="Economica"/>
                <a:ea typeface="Economica"/>
                <a:cs typeface="Economica"/>
                <a:sym typeface="Economica"/>
              </a:rPr>
              <a:t>hydrophone located 30 km from shore, 900 meters below the surface</a:t>
            </a:r>
            <a:endParaRPr sz="1600">
              <a:solidFill>
                <a:srgbClr val="111111"/>
              </a:solidFill>
              <a:highlight>
                <a:srgbClr val="FFFFFF"/>
              </a:highlight>
              <a:latin typeface="Economica"/>
              <a:ea typeface="Economica"/>
              <a:cs typeface="Economica"/>
              <a:sym typeface="Economica"/>
            </a:endParaRPr>
          </a:p>
          <a:p>
            <a:pPr marL="457200" lvl="0" indent="-330200" algn="l" rtl="0">
              <a:spcBef>
                <a:spcPts val="0"/>
              </a:spcBef>
              <a:spcAft>
                <a:spcPts val="0"/>
              </a:spcAft>
              <a:buClr>
                <a:srgbClr val="111111"/>
              </a:buClr>
              <a:buSzPts val="1600"/>
              <a:buFont typeface="Economica"/>
              <a:buChar char="-"/>
            </a:pPr>
            <a:r>
              <a:rPr lang="en-GB" sz="1600">
                <a:solidFill>
                  <a:srgbClr val="111111"/>
                </a:solidFill>
                <a:highlight>
                  <a:srgbClr val="FFFFFF"/>
                </a:highlight>
                <a:latin typeface="Economica"/>
                <a:ea typeface="Economica"/>
                <a:cs typeface="Economica"/>
                <a:sym typeface="Economica"/>
              </a:rPr>
              <a:t>Detect:</a:t>
            </a:r>
            <a:endParaRPr sz="1600">
              <a:solidFill>
                <a:srgbClr val="111111"/>
              </a:solidFill>
              <a:highlight>
                <a:srgbClr val="FFFFFF"/>
              </a:highlight>
              <a:latin typeface="Economica"/>
              <a:ea typeface="Economica"/>
              <a:cs typeface="Economica"/>
              <a:sym typeface="Economica"/>
            </a:endParaRPr>
          </a:p>
          <a:p>
            <a:pPr marL="914400" lvl="1" indent="-330200" algn="l" rtl="0">
              <a:spcBef>
                <a:spcPts val="0"/>
              </a:spcBef>
              <a:spcAft>
                <a:spcPts val="0"/>
              </a:spcAft>
              <a:buClr>
                <a:srgbClr val="111111"/>
              </a:buClr>
              <a:buSzPts val="1600"/>
              <a:buFont typeface="Economica"/>
              <a:buChar char="-"/>
            </a:pPr>
            <a:r>
              <a:rPr lang="en-GB" sz="1600">
                <a:solidFill>
                  <a:srgbClr val="111111"/>
                </a:solidFill>
                <a:highlight>
                  <a:srgbClr val="FFFFFF"/>
                </a:highlight>
                <a:latin typeface="Economica"/>
                <a:ea typeface="Economica"/>
                <a:cs typeface="Economica"/>
                <a:sym typeface="Economica"/>
              </a:rPr>
              <a:t>Illegal fishing / littering</a:t>
            </a:r>
            <a:endParaRPr sz="1600">
              <a:solidFill>
                <a:srgbClr val="111111"/>
              </a:solidFill>
              <a:highlight>
                <a:srgbClr val="FFFFFF"/>
              </a:highlight>
              <a:latin typeface="Economica"/>
              <a:ea typeface="Economica"/>
              <a:cs typeface="Economica"/>
              <a:sym typeface="Economica"/>
            </a:endParaRPr>
          </a:p>
          <a:p>
            <a:pPr marL="914400" lvl="1" indent="-330200" algn="l" rtl="0">
              <a:spcBef>
                <a:spcPts val="0"/>
              </a:spcBef>
              <a:spcAft>
                <a:spcPts val="0"/>
              </a:spcAft>
              <a:buClr>
                <a:srgbClr val="111111"/>
              </a:buClr>
              <a:buSzPts val="1600"/>
              <a:buFont typeface="Economica"/>
              <a:buChar char="-"/>
            </a:pPr>
            <a:r>
              <a:rPr lang="en-GB" sz="1600">
                <a:solidFill>
                  <a:srgbClr val="111111"/>
                </a:solidFill>
                <a:highlight>
                  <a:srgbClr val="FFFFFF"/>
                </a:highlight>
                <a:latin typeface="Economica"/>
                <a:ea typeface="Economica"/>
                <a:cs typeface="Economica"/>
                <a:sym typeface="Economica"/>
              </a:rPr>
              <a:t>animal ID</a:t>
            </a:r>
            <a:endParaRPr sz="1600">
              <a:solidFill>
                <a:srgbClr val="111111"/>
              </a:solidFill>
              <a:highlight>
                <a:srgbClr val="FFFFFF"/>
              </a:highlight>
              <a:latin typeface="Economica"/>
              <a:ea typeface="Economica"/>
              <a:cs typeface="Economica"/>
              <a:sym typeface="Economica"/>
            </a:endParaRPr>
          </a:p>
          <a:p>
            <a:pPr marL="914400" lvl="1" indent="-330200" algn="l" rtl="0">
              <a:spcBef>
                <a:spcPts val="0"/>
              </a:spcBef>
              <a:spcAft>
                <a:spcPts val="0"/>
              </a:spcAft>
              <a:buClr>
                <a:srgbClr val="111111"/>
              </a:buClr>
              <a:buSzPts val="1600"/>
              <a:buFont typeface="Economica"/>
              <a:buChar char="-"/>
            </a:pPr>
            <a:r>
              <a:rPr lang="en-GB" sz="1600">
                <a:solidFill>
                  <a:srgbClr val="111111"/>
                </a:solidFill>
                <a:highlight>
                  <a:srgbClr val="FFFFFF"/>
                </a:highlight>
                <a:latin typeface="Economica"/>
                <a:ea typeface="Economica"/>
                <a:cs typeface="Economica"/>
                <a:sym typeface="Economica"/>
              </a:rPr>
              <a:t>whale detection</a:t>
            </a:r>
            <a:endParaRPr sz="1600">
              <a:solidFill>
                <a:srgbClr val="111111"/>
              </a:solidFill>
              <a:highlight>
                <a:srgbClr val="FFFFFF"/>
              </a:highlight>
              <a:latin typeface="Economica"/>
              <a:ea typeface="Economica"/>
              <a:cs typeface="Economica"/>
              <a:sym typeface="Economica"/>
            </a:endParaRPr>
          </a:p>
          <a:p>
            <a:pPr marL="914400" lvl="1" indent="-330200" algn="l" rtl="0">
              <a:spcBef>
                <a:spcPts val="0"/>
              </a:spcBef>
              <a:spcAft>
                <a:spcPts val="0"/>
              </a:spcAft>
              <a:buClr>
                <a:srgbClr val="111111"/>
              </a:buClr>
              <a:buSzPts val="1600"/>
              <a:buFont typeface="Economica"/>
              <a:buChar char="-"/>
            </a:pPr>
            <a:r>
              <a:rPr lang="en-GB" sz="1600">
                <a:solidFill>
                  <a:srgbClr val="111111"/>
                </a:solidFill>
                <a:highlight>
                  <a:srgbClr val="FFFFFF"/>
                </a:highlight>
                <a:latin typeface="Economica"/>
                <a:ea typeface="Economica"/>
                <a:cs typeface="Economica"/>
                <a:sym typeface="Economica"/>
              </a:rPr>
              <a:t>event (e.g. feeding)</a:t>
            </a:r>
            <a:endParaRPr sz="1600">
              <a:solidFill>
                <a:srgbClr val="111111"/>
              </a:solidFill>
              <a:highlight>
                <a:srgbClr val="FFFFFF"/>
              </a:highlight>
              <a:latin typeface="Economica"/>
              <a:ea typeface="Economica"/>
              <a:cs typeface="Economica"/>
              <a:sym typeface="Economica"/>
            </a:endParaRPr>
          </a:p>
          <a:p>
            <a:pPr marL="0" lvl="0" indent="0" algn="l" rtl="0">
              <a:spcBef>
                <a:spcPts val="0"/>
              </a:spcBef>
              <a:spcAft>
                <a:spcPts val="0"/>
              </a:spcAft>
              <a:buNone/>
            </a:pPr>
            <a:endParaRPr sz="1600">
              <a:solidFill>
                <a:srgbClr val="111111"/>
              </a:solidFill>
              <a:highlight>
                <a:srgbClr val="FFFFFF"/>
              </a:highlight>
              <a:latin typeface="Economica"/>
              <a:ea typeface="Economica"/>
              <a:cs typeface="Economica"/>
              <a:sym typeface="Economica"/>
            </a:endParaRPr>
          </a:p>
        </p:txBody>
      </p:sp>
      <p:pic>
        <p:nvPicPr>
          <p:cNvPr id="281" name="Google Shape;281;p40"/>
          <p:cNvPicPr preferRelativeResize="0"/>
          <p:nvPr/>
        </p:nvPicPr>
        <p:blipFill>
          <a:blip r:embed="rId6">
            <a:alphaModFix/>
          </a:blip>
          <a:stretch>
            <a:fillRect/>
          </a:stretch>
        </p:blipFill>
        <p:spPr>
          <a:xfrm>
            <a:off x="6326537" y="802225"/>
            <a:ext cx="1982875" cy="3693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1"/>
          <p:cNvSpPr txBox="1">
            <a:spLocks noGrp="1"/>
          </p:cNvSpPr>
          <p:nvPr>
            <p:ph type="title"/>
          </p:nvPr>
        </p:nvSpPr>
        <p:spPr>
          <a:xfrm>
            <a:off x="311700" y="239725"/>
            <a:ext cx="8520600" cy="56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Human pose estimation</a:t>
            </a:r>
            <a:endParaRPr/>
          </a:p>
        </p:txBody>
      </p:sp>
      <p:sp>
        <p:nvSpPr>
          <p:cNvPr id="287" name="Google Shape;287;p41"/>
          <p:cNvSpPr txBox="1">
            <a:spLocks noGrp="1"/>
          </p:cNvSpPr>
          <p:nvPr>
            <p:ph type="sldNum" idx="12"/>
          </p:nvPr>
        </p:nvSpPr>
        <p:spPr>
          <a:xfrm>
            <a:off x="8595300" y="-65700"/>
            <a:ext cx="548700" cy="369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29</a:t>
            </a:fld>
            <a:endParaRPr/>
          </a:p>
        </p:txBody>
      </p:sp>
      <p:pic>
        <p:nvPicPr>
          <p:cNvPr id="288" name="Google Shape;288;p41" descr="Realtime human pose estimation, winning 2016 MSCOCO Keypoints Challenge, 2016 ECCV Best Demo Award.&#10;Code: https://github.com/ZheC/Multi-Person-Pose-Estimation&#10;OpenPose: https://github.com/CMU-Perceptual-Computing-Lab/openpose&#10;Paper: https://arxiv.org/abs/1611.08050&#10;Presentation at CVPR 2017: https://youtu.be/OgQLDEAjAZ8&#10;Presentation at ILSVRC and COCO workshop 2016: http://image-net.org/challenges/talks/2016/Multi-person%20pose%20estimation-CMU.pdf&#10;Author: Zhe Cao, Tomas Simon, Shih-En Wei, Yaser Sheikh&#10;Institute: Robotics Institute, Carnegie Mellon University" title="Realtime Multi-Person 2D Human Pose Estimation using Part Affinity Fields, CVPR 2017 Oral">
            <a:hlinkClick r:id="rId3"/>
          </p:cNvPr>
          <p:cNvPicPr preferRelativeResize="0"/>
          <p:nvPr/>
        </p:nvPicPr>
        <p:blipFill>
          <a:blip r:embed="rId4">
            <a:alphaModFix/>
          </a:blip>
          <a:stretch>
            <a:fillRect/>
          </a:stretch>
        </p:blipFill>
        <p:spPr>
          <a:xfrm>
            <a:off x="0" y="802225"/>
            <a:ext cx="5481325" cy="4111000"/>
          </a:xfrm>
          <a:prstGeom prst="rect">
            <a:avLst/>
          </a:prstGeom>
          <a:noFill/>
          <a:ln>
            <a:noFill/>
          </a:ln>
        </p:spPr>
      </p:pic>
      <p:sp>
        <p:nvSpPr>
          <p:cNvPr id="289" name="Google Shape;289;p41"/>
          <p:cNvSpPr txBox="1"/>
          <p:nvPr/>
        </p:nvSpPr>
        <p:spPr>
          <a:xfrm>
            <a:off x="5861275" y="1020925"/>
            <a:ext cx="3110100" cy="363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a:solidFill>
                  <a:srgbClr val="222222"/>
                </a:solidFill>
                <a:highlight>
                  <a:srgbClr val="FFFFFF"/>
                </a:highlight>
                <a:latin typeface="Economica"/>
                <a:ea typeface="Economica"/>
                <a:cs typeface="Economica"/>
                <a:sym typeface="Economica"/>
              </a:rPr>
              <a:t>Cao, Zhe, et al. "Realtime multi-person 2d pose estimation using part affinity fields."</a:t>
            </a:r>
            <a:endParaRPr sz="1600">
              <a:solidFill>
                <a:srgbClr val="111111"/>
              </a:solidFill>
              <a:highlight>
                <a:srgbClr val="FFFFFF"/>
              </a:highlight>
              <a:latin typeface="Economica"/>
              <a:ea typeface="Economica"/>
              <a:cs typeface="Economica"/>
              <a:sym typeface="Economica"/>
            </a:endParaRPr>
          </a:p>
          <a:p>
            <a:pPr marL="457200" lvl="0" indent="-330200" algn="l" rtl="0">
              <a:spcBef>
                <a:spcPts val="0"/>
              </a:spcBef>
              <a:spcAft>
                <a:spcPts val="0"/>
              </a:spcAft>
              <a:buClr>
                <a:srgbClr val="111111"/>
              </a:buClr>
              <a:buSzPts val="1600"/>
              <a:buFont typeface="Economica"/>
              <a:buChar char="-"/>
            </a:pPr>
            <a:r>
              <a:rPr lang="en-GB" sz="1600">
                <a:solidFill>
                  <a:srgbClr val="111111"/>
                </a:solidFill>
                <a:highlight>
                  <a:srgbClr val="FFFFFF"/>
                </a:highlight>
                <a:latin typeface="Economica"/>
                <a:ea typeface="Economica"/>
                <a:cs typeface="Economica"/>
                <a:sym typeface="Economica"/>
              </a:rPr>
              <a:t>2D (no depth data used)</a:t>
            </a:r>
            <a:endParaRPr sz="1600">
              <a:solidFill>
                <a:srgbClr val="111111"/>
              </a:solidFill>
              <a:highlight>
                <a:srgbClr val="FFFFFF"/>
              </a:highlight>
              <a:latin typeface="Economica"/>
              <a:ea typeface="Economica"/>
              <a:cs typeface="Economica"/>
              <a:sym typeface="Economica"/>
            </a:endParaRPr>
          </a:p>
          <a:p>
            <a:pPr marL="457200" lvl="0" indent="-330200" algn="l" rtl="0">
              <a:spcBef>
                <a:spcPts val="0"/>
              </a:spcBef>
              <a:spcAft>
                <a:spcPts val="0"/>
              </a:spcAft>
              <a:buClr>
                <a:srgbClr val="111111"/>
              </a:buClr>
              <a:buSzPts val="1600"/>
              <a:buFont typeface="Economica"/>
              <a:buChar char="-"/>
            </a:pPr>
            <a:r>
              <a:rPr lang="en-GB" sz="1600">
                <a:solidFill>
                  <a:srgbClr val="111111"/>
                </a:solidFill>
                <a:highlight>
                  <a:srgbClr val="FFFFFF"/>
                </a:highlight>
                <a:latin typeface="Economica"/>
                <a:ea typeface="Economica"/>
                <a:cs typeface="Economica"/>
                <a:sym typeface="Economica"/>
              </a:rPr>
              <a:t>multi-person</a:t>
            </a:r>
            <a:endParaRPr sz="1600">
              <a:solidFill>
                <a:srgbClr val="111111"/>
              </a:solidFill>
              <a:highlight>
                <a:srgbClr val="FFFFFF"/>
              </a:highlight>
              <a:latin typeface="Economica"/>
              <a:ea typeface="Economica"/>
              <a:cs typeface="Economica"/>
              <a:sym typeface="Economica"/>
            </a:endParaRPr>
          </a:p>
          <a:p>
            <a:pPr marL="457200" lvl="0" indent="-330200" algn="l" rtl="0">
              <a:spcBef>
                <a:spcPts val="0"/>
              </a:spcBef>
              <a:spcAft>
                <a:spcPts val="0"/>
              </a:spcAft>
              <a:buClr>
                <a:srgbClr val="111111"/>
              </a:buClr>
              <a:buSzPts val="1600"/>
              <a:buFont typeface="Economica"/>
              <a:buChar char="-"/>
            </a:pPr>
            <a:r>
              <a:rPr lang="en-GB" sz="1600">
                <a:solidFill>
                  <a:srgbClr val="111111"/>
                </a:solidFill>
                <a:highlight>
                  <a:srgbClr val="FFFFFF"/>
                </a:highlight>
                <a:latin typeface="Economica"/>
                <a:ea typeface="Economica"/>
                <a:cs typeface="Economica"/>
                <a:sym typeface="Economica"/>
              </a:rPr>
              <a:t>various applications</a:t>
            </a:r>
            <a:endParaRPr sz="1600">
              <a:solidFill>
                <a:srgbClr val="111111"/>
              </a:solidFill>
              <a:highlight>
                <a:srgbClr val="FFFFFF"/>
              </a:highlight>
              <a:latin typeface="Economica"/>
              <a:ea typeface="Economica"/>
              <a:cs typeface="Economica"/>
              <a:sym typeface="Economic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11700" y="239725"/>
            <a:ext cx="8520600" cy="56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Διδάσκοντες</a:t>
            </a:r>
            <a:endParaRPr/>
          </a:p>
        </p:txBody>
      </p:sp>
      <p:sp>
        <p:nvSpPr>
          <p:cNvPr id="75" name="Google Shape;75;p15"/>
          <p:cNvSpPr txBox="1">
            <a:spLocks noGrp="1"/>
          </p:cNvSpPr>
          <p:nvPr>
            <p:ph type="body" idx="1"/>
          </p:nvPr>
        </p:nvSpPr>
        <p:spPr>
          <a:xfrm>
            <a:off x="311700" y="802225"/>
            <a:ext cx="8619300" cy="3777000"/>
          </a:xfrm>
          <a:prstGeom prst="rect">
            <a:avLst/>
          </a:prstGeom>
        </p:spPr>
        <p:txBody>
          <a:bodyPr spcFirstLastPara="1" wrap="square" lIns="91425" tIns="91425" rIns="91425" bIns="91425" anchor="t" anchorCtr="0">
            <a:noAutofit/>
          </a:bodyPr>
          <a:lstStyle/>
          <a:p>
            <a:pPr marL="342900" lvl="0" indent="-228600" algn="l" rtl="0">
              <a:lnSpc>
                <a:spcPct val="100000"/>
              </a:lnSpc>
              <a:spcBef>
                <a:spcPts val="0"/>
              </a:spcBef>
              <a:spcAft>
                <a:spcPts val="0"/>
              </a:spcAft>
              <a:buClr>
                <a:srgbClr val="073763"/>
              </a:buClr>
              <a:buSzPts val="1400"/>
              <a:buChar char="•"/>
            </a:pPr>
            <a:r>
              <a:rPr lang="en-GB" sz="1400" dirty="0" err="1">
                <a:solidFill>
                  <a:srgbClr val="073763"/>
                </a:solidFill>
              </a:rPr>
              <a:t>Η</a:t>
            </a:r>
            <a:r>
              <a:rPr lang="en-GB" sz="1400" dirty="0">
                <a:solidFill>
                  <a:srgbClr val="073763"/>
                </a:solidFill>
              </a:rPr>
              <a:t>. </a:t>
            </a:r>
            <a:r>
              <a:rPr lang="en-GB" sz="1400" dirty="0" err="1">
                <a:solidFill>
                  <a:srgbClr val="073763"/>
                </a:solidFill>
              </a:rPr>
              <a:t>Μ</a:t>
            </a:r>
            <a:r>
              <a:rPr lang="en-GB" sz="1400" dirty="0">
                <a:solidFill>
                  <a:srgbClr val="073763"/>
                </a:solidFill>
              </a:rPr>
              <a:t>α</a:t>
            </a:r>
            <a:r>
              <a:rPr lang="en-GB" sz="1400" dirty="0" err="1">
                <a:solidFill>
                  <a:srgbClr val="073763"/>
                </a:solidFill>
              </a:rPr>
              <a:t>γκλογιάννης</a:t>
            </a:r>
            <a:endParaRPr sz="1400" dirty="0">
              <a:solidFill>
                <a:srgbClr val="073763"/>
              </a:solidFill>
            </a:endParaRPr>
          </a:p>
          <a:p>
            <a:pPr marL="742950" lvl="1" indent="-196850" algn="l" rtl="0">
              <a:lnSpc>
                <a:spcPct val="100000"/>
              </a:lnSpc>
              <a:spcBef>
                <a:spcPts val="560"/>
              </a:spcBef>
              <a:spcAft>
                <a:spcPts val="0"/>
              </a:spcAft>
              <a:buClr>
                <a:srgbClr val="073763"/>
              </a:buClr>
              <a:buSzPts val="1400"/>
              <a:buChar char="–"/>
            </a:pPr>
            <a:r>
              <a:rPr lang="en-GB" dirty="0" err="1">
                <a:solidFill>
                  <a:srgbClr val="073763"/>
                </a:solidFill>
              </a:rPr>
              <a:t>Κ</a:t>
            </a:r>
            <a:r>
              <a:rPr lang="en-GB" dirty="0">
                <a:solidFill>
                  <a:srgbClr val="073763"/>
                </a:solidFill>
              </a:rPr>
              <a:t>α</a:t>
            </a:r>
            <a:r>
              <a:rPr lang="en-GB" dirty="0" err="1">
                <a:solidFill>
                  <a:srgbClr val="073763"/>
                </a:solidFill>
              </a:rPr>
              <a:t>θ</a:t>
            </a:r>
            <a:r>
              <a:rPr lang="en-GB" dirty="0">
                <a:solidFill>
                  <a:srgbClr val="073763"/>
                </a:solidFill>
              </a:rPr>
              <a:t>. </a:t>
            </a:r>
            <a:r>
              <a:rPr lang="en-GB" dirty="0" err="1">
                <a:solidFill>
                  <a:srgbClr val="073763"/>
                </a:solidFill>
              </a:rPr>
              <a:t>Π</a:t>
            </a:r>
            <a:r>
              <a:rPr lang="en-GB" dirty="0">
                <a:solidFill>
                  <a:srgbClr val="073763"/>
                </a:solidFill>
              </a:rPr>
              <a:t>α</a:t>
            </a:r>
            <a:r>
              <a:rPr lang="en-GB" dirty="0" err="1">
                <a:solidFill>
                  <a:srgbClr val="073763"/>
                </a:solidFill>
              </a:rPr>
              <a:t>ν</a:t>
            </a:r>
            <a:r>
              <a:rPr lang="en-GB" dirty="0">
                <a:solidFill>
                  <a:srgbClr val="073763"/>
                </a:solidFill>
              </a:rPr>
              <a:t>. </a:t>
            </a:r>
            <a:r>
              <a:rPr lang="en-GB" dirty="0" err="1">
                <a:solidFill>
                  <a:srgbClr val="073763"/>
                </a:solidFill>
              </a:rPr>
              <a:t>Πειρ</a:t>
            </a:r>
            <a:r>
              <a:rPr lang="en-GB" dirty="0">
                <a:solidFill>
                  <a:srgbClr val="073763"/>
                </a:solidFill>
              </a:rPr>
              <a:t>α</a:t>
            </a:r>
            <a:r>
              <a:rPr lang="en-GB" dirty="0" err="1">
                <a:solidFill>
                  <a:srgbClr val="073763"/>
                </a:solidFill>
              </a:rPr>
              <a:t>ιώς</a:t>
            </a:r>
            <a:r>
              <a:rPr lang="en-GB" dirty="0">
                <a:solidFill>
                  <a:srgbClr val="073763"/>
                </a:solidFill>
              </a:rPr>
              <a:t>, </a:t>
            </a:r>
            <a:r>
              <a:rPr lang="en-GB" dirty="0" err="1">
                <a:solidFill>
                  <a:srgbClr val="073763"/>
                </a:solidFill>
              </a:rPr>
              <a:t>Δ</a:t>
            </a:r>
            <a:r>
              <a:rPr lang="en-GB" dirty="0">
                <a:solidFill>
                  <a:srgbClr val="073763"/>
                </a:solidFill>
              </a:rPr>
              <a:t>/</a:t>
            </a:r>
            <a:r>
              <a:rPr lang="en-GB" dirty="0" err="1">
                <a:solidFill>
                  <a:srgbClr val="073763"/>
                </a:solidFill>
              </a:rPr>
              <a:t>ντης</a:t>
            </a:r>
            <a:r>
              <a:rPr lang="en-GB" dirty="0">
                <a:solidFill>
                  <a:srgbClr val="073763"/>
                </a:solidFill>
              </a:rPr>
              <a:t> </a:t>
            </a:r>
            <a:r>
              <a:rPr lang="en-GB" dirty="0" err="1">
                <a:solidFill>
                  <a:srgbClr val="073763"/>
                </a:solidFill>
              </a:rPr>
              <a:t>Εργ</a:t>
            </a:r>
            <a:r>
              <a:rPr lang="en-GB" dirty="0">
                <a:solidFill>
                  <a:srgbClr val="073763"/>
                </a:solidFill>
              </a:rPr>
              <a:t>α</a:t>
            </a:r>
            <a:r>
              <a:rPr lang="en-GB" dirty="0" err="1">
                <a:solidFill>
                  <a:srgbClr val="073763"/>
                </a:solidFill>
              </a:rPr>
              <a:t>στηρίου</a:t>
            </a:r>
            <a:r>
              <a:rPr lang="en-GB" dirty="0">
                <a:solidFill>
                  <a:srgbClr val="073763"/>
                </a:solidFill>
              </a:rPr>
              <a:t> </a:t>
            </a:r>
            <a:r>
              <a:rPr lang="en-GB" dirty="0" err="1">
                <a:solidFill>
                  <a:srgbClr val="073763"/>
                </a:solidFill>
              </a:rPr>
              <a:t>Υ</a:t>
            </a:r>
            <a:r>
              <a:rPr lang="en-GB" dirty="0">
                <a:solidFill>
                  <a:srgbClr val="073763"/>
                </a:solidFill>
              </a:rPr>
              <a:t>π</a:t>
            </a:r>
            <a:r>
              <a:rPr lang="en-GB" dirty="0" err="1">
                <a:solidFill>
                  <a:srgbClr val="073763"/>
                </a:solidFill>
              </a:rPr>
              <a:t>ολογιστικής</a:t>
            </a:r>
            <a:r>
              <a:rPr lang="en-GB" dirty="0">
                <a:solidFill>
                  <a:srgbClr val="073763"/>
                </a:solidFill>
              </a:rPr>
              <a:t> </a:t>
            </a:r>
            <a:r>
              <a:rPr lang="en-GB" dirty="0" err="1">
                <a:solidFill>
                  <a:srgbClr val="073763"/>
                </a:solidFill>
              </a:rPr>
              <a:t>Βιοϊ</a:t>
            </a:r>
            <a:r>
              <a:rPr lang="en-GB" dirty="0">
                <a:solidFill>
                  <a:srgbClr val="073763"/>
                </a:solidFill>
              </a:rPr>
              <a:t>α</a:t>
            </a:r>
            <a:r>
              <a:rPr lang="en-GB" dirty="0" err="1">
                <a:solidFill>
                  <a:srgbClr val="073763"/>
                </a:solidFill>
              </a:rPr>
              <a:t>τρικής</a:t>
            </a:r>
            <a:r>
              <a:rPr lang="en-GB" dirty="0">
                <a:solidFill>
                  <a:srgbClr val="073763"/>
                </a:solidFill>
              </a:rPr>
              <a:t>,  </a:t>
            </a:r>
            <a:r>
              <a:rPr lang="en-GB" dirty="0" err="1">
                <a:solidFill>
                  <a:srgbClr val="073763"/>
                </a:solidFill>
              </a:rPr>
              <a:t>Δι</a:t>
            </a:r>
            <a:r>
              <a:rPr lang="en-GB" dirty="0">
                <a:solidFill>
                  <a:srgbClr val="073763"/>
                </a:solidFill>
              </a:rPr>
              <a:t>π</a:t>
            </a:r>
            <a:r>
              <a:rPr lang="en-GB" dirty="0" err="1">
                <a:solidFill>
                  <a:srgbClr val="073763"/>
                </a:solidFill>
              </a:rPr>
              <a:t>λ</a:t>
            </a:r>
            <a:r>
              <a:rPr lang="en-GB" dirty="0">
                <a:solidFill>
                  <a:srgbClr val="073763"/>
                </a:solidFill>
              </a:rPr>
              <a:t>. </a:t>
            </a:r>
            <a:r>
              <a:rPr lang="en-GB" dirty="0" err="1">
                <a:solidFill>
                  <a:srgbClr val="073763"/>
                </a:solidFill>
              </a:rPr>
              <a:t>Κ</a:t>
            </a:r>
            <a:r>
              <a:rPr lang="en-GB" dirty="0">
                <a:solidFill>
                  <a:srgbClr val="073763"/>
                </a:solidFill>
              </a:rPr>
              <a:t>α</a:t>
            </a:r>
            <a:r>
              <a:rPr lang="en-GB" dirty="0" err="1">
                <a:solidFill>
                  <a:srgbClr val="073763"/>
                </a:solidFill>
              </a:rPr>
              <a:t>ι</a:t>
            </a:r>
            <a:r>
              <a:rPr lang="en-GB" dirty="0">
                <a:solidFill>
                  <a:srgbClr val="073763"/>
                </a:solidFill>
              </a:rPr>
              <a:t> </a:t>
            </a:r>
            <a:r>
              <a:rPr lang="en-GB" dirty="0" err="1">
                <a:solidFill>
                  <a:srgbClr val="073763"/>
                </a:solidFill>
              </a:rPr>
              <a:t>Δρ</a:t>
            </a:r>
            <a:r>
              <a:rPr lang="en-GB" dirty="0">
                <a:solidFill>
                  <a:srgbClr val="073763"/>
                </a:solidFill>
              </a:rPr>
              <a:t>. </a:t>
            </a:r>
            <a:r>
              <a:rPr lang="en-GB" dirty="0" err="1">
                <a:solidFill>
                  <a:srgbClr val="073763"/>
                </a:solidFill>
              </a:rPr>
              <a:t>Ηλ</a:t>
            </a:r>
            <a:r>
              <a:rPr lang="en-GB" dirty="0">
                <a:solidFill>
                  <a:srgbClr val="073763"/>
                </a:solidFill>
              </a:rPr>
              <a:t>. </a:t>
            </a:r>
            <a:r>
              <a:rPr lang="en-GB" dirty="0" err="1">
                <a:solidFill>
                  <a:srgbClr val="073763"/>
                </a:solidFill>
              </a:rPr>
              <a:t>Μηχ</a:t>
            </a:r>
            <a:r>
              <a:rPr lang="en-GB" dirty="0">
                <a:solidFill>
                  <a:srgbClr val="073763"/>
                </a:solidFill>
              </a:rPr>
              <a:t>. &amp; </a:t>
            </a:r>
            <a:r>
              <a:rPr lang="en-GB" dirty="0" err="1">
                <a:solidFill>
                  <a:srgbClr val="073763"/>
                </a:solidFill>
              </a:rPr>
              <a:t>Μηχ</a:t>
            </a:r>
            <a:r>
              <a:rPr lang="en-GB" dirty="0">
                <a:solidFill>
                  <a:srgbClr val="073763"/>
                </a:solidFill>
              </a:rPr>
              <a:t>. </a:t>
            </a:r>
            <a:r>
              <a:rPr lang="en-GB" dirty="0" err="1">
                <a:solidFill>
                  <a:srgbClr val="073763"/>
                </a:solidFill>
              </a:rPr>
              <a:t>Η</a:t>
            </a:r>
            <a:r>
              <a:rPr lang="en-GB" dirty="0">
                <a:solidFill>
                  <a:srgbClr val="073763"/>
                </a:solidFill>
              </a:rPr>
              <a:t>/</a:t>
            </a:r>
            <a:r>
              <a:rPr lang="en-GB" dirty="0" err="1">
                <a:solidFill>
                  <a:srgbClr val="073763"/>
                </a:solidFill>
              </a:rPr>
              <a:t>Υ</a:t>
            </a:r>
            <a:r>
              <a:rPr lang="en-GB" dirty="0">
                <a:solidFill>
                  <a:srgbClr val="073763"/>
                </a:solidFill>
              </a:rPr>
              <a:t> ΕΜΠ</a:t>
            </a:r>
            <a:endParaRPr dirty="0">
              <a:solidFill>
                <a:srgbClr val="073763"/>
              </a:solidFill>
            </a:endParaRPr>
          </a:p>
          <a:p>
            <a:pPr marL="742950" lvl="1" indent="-196850" algn="l" rtl="0">
              <a:lnSpc>
                <a:spcPct val="100000"/>
              </a:lnSpc>
              <a:spcBef>
                <a:spcPts val="560"/>
              </a:spcBef>
              <a:spcAft>
                <a:spcPts val="0"/>
              </a:spcAft>
              <a:buClr>
                <a:srgbClr val="073763"/>
              </a:buClr>
              <a:buSzPts val="1400"/>
              <a:buChar char="–"/>
            </a:pPr>
            <a:r>
              <a:rPr lang="en-GB" u="sng" dirty="0">
                <a:solidFill>
                  <a:schemeClr val="hlink"/>
                </a:solidFill>
                <a:hlinkClick r:id="rId3"/>
              </a:rPr>
              <a:t>https://www.ds.unipi.gr/faculty/imaglo/</a:t>
            </a:r>
            <a:endParaRPr dirty="0">
              <a:solidFill>
                <a:srgbClr val="1C4587"/>
              </a:solidFill>
            </a:endParaRPr>
          </a:p>
          <a:p>
            <a:pPr marL="342900" lvl="0" indent="-139700" algn="l" rtl="0">
              <a:lnSpc>
                <a:spcPct val="100000"/>
              </a:lnSpc>
              <a:spcBef>
                <a:spcPts val="640"/>
              </a:spcBef>
              <a:spcAft>
                <a:spcPts val="0"/>
              </a:spcAft>
              <a:buClr>
                <a:srgbClr val="161616"/>
              </a:buClr>
              <a:buSzPts val="3200"/>
              <a:buFont typeface="Arial"/>
              <a:buNone/>
            </a:pPr>
            <a:endParaRPr sz="1400" dirty="0">
              <a:solidFill>
                <a:srgbClr val="073763"/>
              </a:solidFill>
            </a:endParaRPr>
          </a:p>
          <a:p>
            <a:pPr marL="342900" lvl="0" indent="-228600" algn="l" rtl="0">
              <a:lnSpc>
                <a:spcPct val="100000"/>
              </a:lnSpc>
              <a:spcBef>
                <a:spcPts val="640"/>
              </a:spcBef>
              <a:spcAft>
                <a:spcPts val="0"/>
              </a:spcAft>
              <a:buClr>
                <a:srgbClr val="073763"/>
              </a:buClr>
              <a:buSzPts val="1400"/>
              <a:buChar char="•"/>
            </a:pPr>
            <a:r>
              <a:rPr lang="en-GB" sz="1400" dirty="0" err="1">
                <a:solidFill>
                  <a:srgbClr val="073763"/>
                </a:solidFill>
              </a:rPr>
              <a:t>Θ</a:t>
            </a:r>
            <a:r>
              <a:rPr lang="en-GB" sz="1400" dirty="0">
                <a:solidFill>
                  <a:srgbClr val="073763"/>
                </a:solidFill>
              </a:rPr>
              <a:t>. </a:t>
            </a:r>
            <a:r>
              <a:rPr lang="en-GB" sz="1400" dirty="0" err="1">
                <a:solidFill>
                  <a:srgbClr val="073763"/>
                </a:solidFill>
              </a:rPr>
              <a:t>Γι</a:t>
            </a:r>
            <a:r>
              <a:rPr lang="en-GB" sz="1400" dirty="0">
                <a:solidFill>
                  <a:srgbClr val="073763"/>
                </a:solidFill>
              </a:rPr>
              <a:t>α</a:t>
            </a:r>
            <a:r>
              <a:rPr lang="en-GB" sz="1400" dirty="0" err="1">
                <a:solidFill>
                  <a:srgbClr val="073763"/>
                </a:solidFill>
              </a:rPr>
              <a:t>νν</a:t>
            </a:r>
            <a:r>
              <a:rPr lang="en-GB" sz="1400" dirty="0">
                <a:solidFill>
                  <a:srgbClr val="073763"/>
                </a:solidFill>
              </a:rPr>
              <a:t>α</a:t>
            </a:r>
            <a:r>
              <a:rPr lang="en-GB" sz="1400" dirty="0" err="1">
                <a:solidFill>
                  <a:srgbClr val="073763"/>
                </a:solidFill>
              </a:rPr>
              <a:t>κό</a:t>
            </a:r>
            <a:r>
              <a:rPr lang="en-GB" sz="1400" dirty="0">
                <a:solidFill>
                  <a:srgbClr val="073763"/>
                </a:solidFill>
              </a:rPr>
              <a:t>π</a:t>
            </a:r>
            <a:r>
              <a:rPr lang="en-GB" sz="1400" dirty="0" err="1">
                <a:solidFill>
                  <a:srgbClr val="073763"/>
                </a:solidFill>
              </a:rPr>
              <a:t>ουλος</a:t>
            </a:r>
            <a:r>
              <a:rPr lang="en-GB" sz="1400" dirty="0">
                <a:solidFill>
                  <a:srgbClr val="073763"/>
                </a:solidFill>
              </a:rPr>
              <a:t> </a:t>
            </a:r>
            <a:endParaRPr sz="1400" dirty="0">
              <a:solidFill>
                <a:srgbClr val="073763"/>
              </a:solidFill>
            </a:endParaRPr>
          </a:p>
          <a:p>
            <a:pPr marL="742950" lvl="1" indent="-260350" algn="l" rtl="0">
              <a:lnSpc>
                <a:spcPct val="100000"/>
              </a:lnSpc>
              <a:spcBef>
                <a:spcPts val="640"/>
              </a:spcBef>
              <a:spcAft>
                <a:spcPts val="0"/>
              </a:spcAft>
              <a:buClr>
                <a:srgbClr val="073763"/>
              </a:buClr>
              <a:buSzPts val="1400"/>
              <a:buChar char="–"/>
            </a:pPr>
            <a:r>
              <a:rPr lang="el-GR" dirty="0" err="1">
                <a:solidFill>
                  <a:srgbClr val="073763"/>
                </a:solidFill>
              </a:rPr>
              <a:t>Ερευνητ</a:t>
            </a:r>
            <a:r>
              <a:rPr lang="en-US" dirty="0" err="1">
                <a:solidFill>
                  <a:srgbClr val="073763"/>
                </a:solidFill>
              </a:rPr>
              <a:t>ή</a:t>
            </a:r>
            <a:r>
              <a:rPr lang="el-GR" dirty="0">
                <a:solidFill>
                  <a:srgbClr val="073763"/>
                </a:solidFill>
              </a:rPr>
              <a:t>ς Β’ </a:t>
            </a:r>
            <a:r>
              <a:rPr lang="el-GR">
                <a:solidFill>
                  <a:srgbClr val="073763"/>
                </a:solidFill>
              </a:rPr>
              <a:t>ΕΚΕΦΕ Δημόκριτος</a:t>
            </a:r>
            <a:endParaRPr dirty="0">
              <a:solidFill>
                <a:srgbClr val="073763"/>
              </a:solidFill>
            </a:endParaRPr>
          </a:p>
          <a:p>
            <a:pPr marL="742950" lvl="1" indent="-260350" algn="l" rtl="0">
              <a:lnSpc>
                <a:spcPct val="100000"/>
              </a:lnSpc>
              <a:spcBef>
                <a:spcPts val="640"/>
              </a:spcBef>
              <a:spcAft>
                <a:spcPts val="0"/>
              </a:spcAft>
              <a:buClr>
                <a:srgbClr val="073763"/>
              </a:buClr>
              <a:buSzPts val="1400"/>
              <a:buChar char="–"/>
            </a:pPr>
            <a:r>
              <a:rPr lang="en-GB" u="sng" dirty="0">
                <a:solidFill>
                  <a:schemeClr val="hlink"/>
                </a:solidFill>
                <a:hlinkClick r:id="rId4"/>
              </a:rPr>
              <a:t>https://tyiannak.github.io</a:t>
            </a:r>
            <a:endParaRPr dirty="0">
              <a:solidFill>
                <a:srgbClr val="1C4587"/>
              </a:solidFill>
            </a:endParaRPr>
          </a:p>
          <a:p>
            <a:pPr marL="342900" lvl="0" indent="-139700" algn="l" rtl="0">
              <a:lnSpc>
                <a:spcPct val="100000"/>
              </a:lnSpc>
              <a:spcBef>
                <a:spcPts val="640"/>
              </a:spcBef>
              <a:spcAft>
                <a:spcPts val="0"/>
              </a:spcAft>
              <a:buClr>
                <a:srgbClr val="161616"/>
              </a:buClr>
              <a:buSzPts val="3200"/>
              <a:buFont typeface="Arial"/>
              <a:buNone/>
            </a:pPr>
            <a:endParaRPr sz="1400" dirty="0">
              <a:solidFill>
                <a:srgbClr val="073763"/>
              </a:solidFill>
            </a:endParaRPr>
          </a:p>
          <a:p>
            <a:pPr marL="342900" lvl="0" indent="-139700" algn="l" rtl="0">
              <a:lnSpc>
                <a:spcPct val="100000"/>
              </a:lnSpc>
              <a:spcBef>
                <a:spcPts val="640"/>
              </a:spcBef>
              <a:spcAft>
                <a:spcPts val="0"/>
              </a:spcAft>
              <a:buClr>
                <a:srgbClr val="161616"/>
              </a:buClr>
              <a:buSzPts val="3200"/>
              <a:buFont typeface="Arial"/>
              <a:buNone/>
            </a:pPr>
            <a:endParaRPr sz="1400" dirty="0">
              <a:solidFill>
                <a:srgbClr val="073763"/>
              </a:solidFill>
            </a:endParaRPr>
          </a:p>
          <a:p>
            <a:pPr marL="0" lvl="0" indent="0" algn="l" rtl="0">
              <a:spcBef>
                <a:spcPts val="0"/>
              </a:spcBef>
              <a:spcAft>
                <a:spcPts val="1600"/>
              </a:spcAft>
              <a:buNone/>
            </a:pPr>
            <a:endParaRPr sz="1400" dirty="0">
              <a:solidFill>
                <a:srgbClr val="073763"/>
              </a:solidFill>
            </a:endParaRPr>
          </a:p>
        </p:txBody>
      </p:sp>
      <p:sp>
        <p:nvSpPr>
          <p:cNvPr id="76" name="Google Shape;76;p15"/>
          <p:cNvSpPr txBox="1">
            <a:spLocks noGrp="1"/>
          </p:cNvSpPr>
          <p:nvPr>
            <p:ph type="sldNum" idx="12"/>
          </p:nvPr>
        </p:nvSpPr>
        <p:spPr>
          <a:xfrm>
            <a:off x="8595300" y="-65700"/>
            <a:ext cx="548700" cy="369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2"/>
          <p:cNvSpPr txBox="1">
            <a:spLocks noGrp="1"/>
          </p:cNvSpPr>
          <p:nvPr>
            <p:ph type="title"/>
          </p:nvPr>
        </p:nvSpPr>
        <p:spPr>
          <a:xfrm>
            <a:off x="311700" y="239725"/>
            <a:ext cx="8520600" cy="56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Gesture recognition</a:t>
            </a:r>
            <a:endParaRPr/>
          </a:p>
        </p:txBody>
      </p:sp>
      <p:sp>
        <p:nvSpPr>
          <p:cNvPr id="295" name="Google Shape;295;p42"/>
          <p:cNvSpPr txBox="1">
            <a:spLocks noGrp="1"/>
          </p:cNvSpPr>
          <p:nvPr>
            <p:ph type="sldNum" idx="12"/>
          </p:nvPr>
        </p:nvSpPr>
        <p:spPr>
          <a:xfrm>
            <a:off x="8595300" y="-65700"/>
            <a:ext cx="548700" cy="369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30</a:t>
            </a:fld>
            <a:endParaRPr/>
          </a:p>
        </p:txBody>
      </p:sp>
      <p:pic>
        <p:nvPicPr>
          <p:cNvPr id="296" name="Google Shape;296;p42"/>
          <p:cNvPicPr preferRelativeResize="0"/>
          <p:nvPr/>
        </p:nvPicPr>
        <p:blipFill rotWithShape="1">
          <a:blip r:embed="rId3">
            <a:alphaModFix/>
          </a:blip>
          <a:srcRect/>
          <a:stretch/>
        </p:blipFill>
        <p:spPr>
          <a:xfrm>
            <a:off x="396801" y="1319512"/>
            <a:ext cx="5334225" cy="2504475"/>
          </a:xfrm>
          <a:prstGeom prst="rect">
            <a:avLst/>
          </a:prstGeom>
          <a:noFill/>
          <a:ln>
            <a:noFill/>
          </a:ln>
        </p:spPr>
      </p:pic>
      <p:pic>
        <p:nvPicPr>
          <p:cNvPr id="297" name="Google Shape;297;p42"/>
          <p:cNvPicPr preferRelativeResize="0"/>
          <p:nvPr/>
        </p:nvPicPr>
        <p:blipFill>
          <a:blip r:embed="rId4">
            <a:alphaModFix/>
          </a:blip>
          <a:stretch>
            <a:fillRect/>
          </a:stretch>
        </p:blipFill>
        <p:spPr>
          <a:xfrm>
            <a:off x="5931100" y="1319500"/>
            <a:ext cx="2664200" cy="26993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3"/>
          <p:cNvSpPr txBox="1">
            <a:spLocks noGrp="1"/>
          </p:cNvSpPr>
          <p:nvPr>
            <p:ph type="title"/>
          </p:nvPr>
        </p:nvSpPr>
        <p:spPr>
          <a:xfrm>
            <a:off x="311700" y="239725"/>
            <a:ext cx="8520600" cy="56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Αναγνώριση προσώπου και χαρακτηριστικών</a:t>
            </a:r>
            <a:endParaRPr/>
          </a:p>
        </p:txBody>
      </p:sp>
      <p:sp>
        <p:nvSpPr>
          <p:cNvPr id="303" name="Google Shape;303;p43"/>
          <p:cNvSpPr txBox="1">
            <a:spLocks noGrp="1"/>
          </p:cNvSpPr>
          <p:nvPr>
            <p:ph type="sldNum" idx="12"/>
          </p:nvPr>
        </p:nvSpPr>
        <p:spPr>
          <a:xfrm>
            <a:off x="8595300" y="-65700"/>
            <a:ext cx="548700" cy="369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31</a:t>
            </a:fld>
            <a:endParaRPr/>
          </a:p>
        </p:txBody>
      </p:sp>
      <p:pic>
        <p:nvPicPr>
          <p:cNvPr id="304" name="Google Shape;304;p43" descr="A look into how AdBeacon Camera collects real-time audience analytics for display in real time on our cloud-based dashboard." title="Face Detection Demo">
            <a:hlinkClick r:id="rId3"/>
          </p:cNvPr>
          <p:cNvPicPr preferRelativeResize="0"/>
          <p:nvPr/>
        </p:nvPicPr>
        <p:blipFill>
          <a:blip r:embed="rId4">
            <a:alphaModFix/>
          </a:blip>
          <a:stretch>
            <a:fillRect/>
          </a:stretch>
        </p:blipFill>
        <p:spPr>
          <a:xfrm>
            <a:off x="340975" y="857250"/>
            <a:ext cx="5448700" cy="40865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4"/>
          <p:cNvSpPr txBox="1">
            <a:spLocks noGrp="1"/>
          </p:cNvSpPr>
          <p:nvPr>
            <p:ph type="title"/>
          </p:nvPr>
        </p:nvSpPr>
        <p:spPr>
          <a:xfrm>
            <a:off x="311700" y="239725"/>
            <a:ext cx="8520600" cy="56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Gesture Control</a:t>
            </a:r>
            <a:endParaRPr/>
          </a:p>
        </p:txBody>
      </p:sp>
      <p:sp>
        <p:nvSpPr>
          <p:cNvPr id="310" name="Google Shape;310;p44"/>
          <p:cNvSpPr txBox="1">
            <a:spLocks noGrp="1"/>
          </p:cNvSpPr>
          <p:nvPr>
            <p:ph type="sldNum" idx="12"/>
          </p:nvPr>
        </p:nvSpPr>
        <p:spPr>
          <a:xfrm>
            <a:off x="8595300" y="-65700"/>
            <a:ext cx="548700" cy="369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32</a:t>
            </a:fld>
            <a:endParaRPr/>
          </a:p>
        </p:txBody>
      </p:sp>
      <p:pic>
        <p:nvPicPr>
          <p:cNvPr id="311" name="Google Shape;311;p44"/>
          <p:cNvPicPr preferRelativeResize="0"/>
          <p:nvPr/>
        </p:nvPicPr>
        <p:blipFill>
          <a:blip r:embed="rId3">
            <a:alphaModFix/>
          </a:blip>
          <a:stretch>
            <a:fillRect/>
          </a:stretch>
        </p:blipFill>
        <p:spPr>
          <a:xfrm>
            <a:off x="152400" y="954625"/>
            <a:ext cx="3918004" cy="4036475"/>
          </a:xfrm>
          <a:prstGeom prst="rect">
            <a:avLst/>
          </a:prstGeom>
          <a:noFill/>
          <a:ln>
            <a:noFill/>
          </a:ln>
        </p:spPr>
      </p:pic>
      <p:pic>
        <p:nvPicPr>
          <p:cNvPr id="312" name="Google Shape;312;p44"/>
          <p:cNvPicPr preferRelativeResize="0"/>
          <p:nvPr/>
        </p:nvPicPr>
        <p:blipFill>
          <a:blip r:embed="rId4">
            <a:alphaModFix/>
          </a:blip>
          <a:stretch>
            <a:fillRect/>
          </a:stretch>
        </p:blipFill>
        <p:spPr>
          <a:xfrm>
            <a:off x="4222804" y="954625"/>
            <a:ext cx="4768796" cy="347912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5"/>
          <p:cNvSpPr txBox="1">
            <a:spLocks noGrp="1"/>
          </p:cNvSpPr>
          <p:nvPr>
            <p:ph type="title"/>
          </p:nvPr>
        </p:nvSpPr>
        <p:spPr>
          <a:xfrm>
            <a:off x="311700" y="239725"/>
            <a:ext cx="8520600" cy="56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Σύσταση ταινιών βάσει περιεχομένου (1/2)</a:t>
            </a:r>
            <a:endParaRPr/>
          </a:p>
        </p:txBody>
      </p:sp>
      <p:sp>
        <p:nvSpPr>
          <p:cNvPr id="318" name="Google Shape;318;p45"/>
          <p:cNvSpPr txBox="1">
            <a:spLocks noGrp="1"/>
          </p:cNvSpPr>
          <p:nvPr>
            <p:ph type="sldNum" idx="12"/>
          </p:nvPr>
        </p:nvSpPr>
        <p:spPr>
          <a:xfrm>
            <a:off x="8595300" y="-65700"/>
            <a:ext cx="548700" cy="369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33</a:t>
            </a:fld>
            <a:endParaRPr/>
          </a:p>
        </p:txBody>
      </p:sp>
      <p:pic>
        <p:nvPicPr>
          <p:cNvPr id="319" name="Google Shape;319;p45"/>
          <p:cNvPicPr preferRelativeResize="0"/>
          <p:nvPr/>
        </p:nvPicPr>
        <p:blipFill>
          <a:blip r:embed="rId3">
            <a:alphaModFix/>
          </a:blip>
          <a:stretch>
            <a:fillRect/>
          </a:stretch>
        </p:blipFill>
        <p:spPr>
          <a:xfrm>
            <a:off x="413302" y="802225"/>
            <a:ext cx="2867548" cy="2349689"/>
          </a:xfrm>
          <a:prstGeom prst="rect">
            <a:avLst/>
          </a:prstGeom>
          <a:noFill/>
          <a:ln>
            <a:noFill/>
          </a:ln>
        </p:spPr>
      </p:pic>
      <p:pic>
        <p:nvPicPr>
          <p:cNvPr id="320" name="Google Shape;320;p45"/>
          <p:cNvPicPr preferRelativeResize="0"/>
          <p:nvPr/>
        </p:nvPicPr>
        <p:blipFill>
          <a:blip r:embed="rId4">
            <a:alphaModFix/>
          </a:blip>
          <a:stretch>
            <a:fillRect/>
          </a:stretch>
        </p:blipFill>
        <p:spPr>
          <a:xfrm>
            <a:off x="3543776" y="748700"/>
            <a:ext cx="2867550" cy="2143479"/>
          </a:xfrm>
          <a:prstGeom prst="rect">
            <a:avLst/>
          </a:prstGeom>
          <a:noFill/>
          <a:ln>
            <a:noFill/>
          </a:ln>
        </p:spPr>
      </p:pic>
      <p:pic>
        <p:nvPicPr>
          <p:cNvPr id="321" name="Google Shape;321;p45"/>
          <p:cNvPicPr preferRelativeResize="0"/>
          <p:nvPr/>
        </p:nvPicPr>
        <p:blipFill>
          <a:blip r:embed="rId5">
            <a:alphaModFix/>
          </a:blip>
          <a:stretch>
            <a:fillRect/>
          </a:stretch>
        </p:blipFill>
        <p:spPr>
          <a:xfrm>
            <a:off x="6530976" y="748700"/>
            <a:ext cx="2234726" cy="4036474"/>
          </a:xfrm>
          <a:prstGeom prst="rect">
            <a:avLst/>
          </a:prstGeom>
          <a:noFill/>
          <a:ln>
            <a:noFill/>
          </a:ln>
        </p:spPr>
      </p:pic>
      <p:pic>
        <p:nvPicPr>
          <p:cNvPr id="322" name="Google Shape;322;p45"/>
          <p:cNvPicPr preferRelativeResize="0"/>
          <p:nvPr/>
        </p:nvPicPr>
        <p:blipFill>
          <a:blip r:embed="rId6">
            <a:alphaModFix/>
          </a:blip>
          <a:stretch>
            <a:fillRect/>
          </a:stretch>
        </p:blipFill>
        <p:spPr>
          <a:xfrm>
            <a:off x="2904162" y="2892174"/>
            <a:ext cx="3335674" cy="210565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6"/>
          <p:cNvSpPr txBox="1">
            <a:spLocks noGrp="1"/>
          </p:cNvSpPr>
          <p:nvPr>
            <p:ph type="title"/>
          </p:nvPr>
        </p:nvSpPr>
        <p:spPr>
          <a:xfrm>
            <a:off x="311700" y="239725"/>
            <a:ext cx="8520600" cy="56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Σύσταση ταινιών βάσει περιεχομένου (2/2)</a:t>
            </a:r>
            <a:endParaRPr/>
          </a:p>
        </p:txBody>
      </p:sp>
      <p:sp>
        <p:nvSpPr>
          <p:cNvPr id="328" name="Google Shape;328;p46"/>
          <p:cNvSpPr txBox="1">
            <a:spLocks noGrp="1"/>
          </p:cNvSpPr>
          <p:nvPr>
            <p:ph type="sldNum" idx="12"/>
          </p:nvPr>
        </p:nvSpPr>
        <p:spPr>
          <a:xfrm>
            <a:off x="8595300" y="-65700"/>
            <a:ext cx="548700" cy="369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34</a:t>
            </a:fld>
            <a:endParaRPr/>
          </a:p>
        </p:txBody>
      </p:sp>
      <p:pic>
        <p:nvPicPr>
          <p:cNvPr id="329" name="Google Shape;329;p46"/>
          <p:cNvPicPr preferRelativeResize="0"/>
          <p:nvPr/>
        </p:nvPicPr>
        <p:blipFill>
          <a:blip r:embed="rId3">
            <a:alphaModFix/>
          </a:blip>
          <a:stretch>
            <a:fillRect/>
          </a:stretch>
        </p:blipFill>
        <p:spPr>
          <a:xfrm>
            <a:off x="436898" y="829175"/>
            <a:ext cx="2336850" cy="2198550"/>
          </a:xfrm>
          <a:prstGeom prst="rect">
            <a:avLst/>
          </a:prstGeom>
          <a:noFill/>
          <a:ln>
            <a:noFill/>
          </a:ln>
        </p:spPr>
      </p:pic>
      <p:pic>
        <p:nvPicPr>
          <p:cNvPr id="330" name="Google Shape;330;p46"/>
          <p:cNvPicPr preferRelativeResize="0"/>
          <p:nvPr/>
        </p:nvPicPr>
        <p:blipFill>
          <a:blip r:embed="rId4">
            <a:alphaModFix/>
          </a:blip>
          <a:stretch>
            <a:fillRect/>
          </a:stretch>
        </p:blipFill>
        <p:spPr>
          <a:xfrm>
            <a:off x="2806150" y="829175"/>
            <a:ext cx="3845434" cy="2670787"/>
          </a:xfrm>
          <a:prstGeom prst="rect">
            <a:avLst/>
          </a:prstGeom>
          <a:noFill/>
          <a:ln>
            <a:noFill/>
          </a:ln>
        </p:spPr>
      </p:pic>
      <p:pic>
        <p:nvPicPr>
          <p:cNvPr id="331" name="Google Shape;331;p46"/>
          <p:cNvPicPr preferRelativeResize="0"/>
          <p:nvPr/>
        </p:nvPicPr>
        <p:blipFill>
          <a:blip r:embed="rId5">
            <a:alphaModFix/>
          </a:blip>
          <a:stretch>
            <a:fillRect/>
          </a:stretch>
        </p:blipFill>
        <p:spPr>
          <a:xfrm>
            <a:off x="436900" y="3540125"/>
            <a:ext cx="4407951" cy="12381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7"/>
          <p:cNvSpPr txBox="1">
            <a:spLocks noGrp="1"/>
          </p:cNvSpPr>
          <p:nvPr>
            <p:ph type="title"/>
          </p:nvPr>
        </p:nvSpPr>
        <p:spPr>
          <a:xfrm>
            <a:off x="311700" y="239725"/>
            <a:ext cx="8520600" cy="56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Rehabilitation Game</a:t>
            </a:r>
            <a:endParaRPr/>
          </a:p>
        </p:txBody>
      </p:sp>
      <p:sp>
        <p:nvSpPr>
          <p:cNvPr id="337" name="Google Shape;337;p47"/>
          <p:cNvSpPr txBox="1">
            <a:spLocks noGrp="1"/>
          </p:cNvSpPr>
          <p:nvPr>
            <p:ph type="sldNum" idx="12"/>
          </p:nvPr>
        </p:nvSpPr>
        <p:spPr>
          <a:xfrm>
            <a:off x="8595300" y="-65700"/>
            <a:ext cx="548700" cy="369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35</a:t>
            </a:fld>
            <a:endParaRPr/>
          </a:p>
        </p:txBody>
      </p:sp>
      <p:pic>
        <p:nvPicPr>
          <p:cNvPr id="338" name="Google Shape;338;p47"/>
          <p:cNvPicPr preferRelativeResize="0"/>
          <p:nvPr/>
        </p:nvPicPr>
        <p:blipFill rotWithShape="1">
          <a:blip r:embed="rId3">
            <a:alphaModFix/>
          </a:blip>
          <a:srcRect/>
          <a:stretch/>
        </p:blipFill>
        <p:spPr>
          <a:xfrm>
            <a:off x="1931579" y="892079"/>
            <a:ext cx="5027584" cy="335934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8"/>
          <p:cNvSpPr txBox="1">
            <a:spLocks noGrp="1"/>
          </p:cNvSpPr>
          <p:nvPr>
            <p:ph type="title"/>
          </p:nvPr>
        </p:nvSpPr>
        <p:spPr>
          <a:xfrm>
            <a:off x="311700" y="239725"/>
            <a:ext cx="8520600" cy="56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Microscopy Analysis</a:t>
            </a:r>
            <a:endParaRPr/>
          </a:p>
        </p:txBody>
      </p:sp>
      <p:sp>
        <p:nvSpPr>
          <p:cNvPr id="344" name="Google Shape;344;p48"/>
          <p:cNvSpPr txBox="1">
            <a:spLocks noGrp="1"/>
          </p:cNvSpPr>
          <p:nvPr>
            <p:ph type="sldNum" idx="12"/>
          </p:nvPr>
        </p:nvSpPr>
        <p:spPr>
          <a:xfrm>
            <a:off x="8595300" y="-65700"/>
            <a:ext cx="548700" cy="369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36</a:t>
            </a:fld>
            <a:endParaRPr/>
          </a:p>
        </p:txBody>
      </p:sp>
      <p:pic>
        <p:nvPicPr>
          <p:cNvPr id="345" name="Google Shape;345;p48" descr="testA_1.bmp"/>
          <p:cNvPicPr preferRelativeResize="0"/>
          <p:nvPr/>
        </p:nvPicPr>
        <p:blipFill rotWithShape="1">
          <a:blip r:embed="rId3">
            <a:alphaModFix/>
          </a:blip>
          <a:srcRect t="3236" b="3227"/>
          <a:stretch/>
        </p:blipFill>
        <p:spPr>
          <a:xfrm>
            <a:off x="1272175" y="935350"/>
            <a:ext cx="6518400" cy="4045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9"/>
          <p:cNvSpPr txBox="1">
            <a:spLocks noGrp="1"/>
          </p:cNvSpPr>
          <p:nvPr>
            <p:ph type="title"/>
          </p:nvPr>
        </p:nvSpPr>
        <p:spPr>
          <a:xfrm>
            <a:off x="311700" y="239725"/>
            <a:ext cx="8520600" cy="56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Βιβλιογραφία</a:t>
            </a:r>
            <a:endParaRPr/>
          </a:p>
        </p:txBody>
      </p:sp>
      <p:sp>
        <p:nvSpPr>
          <p:cNvPr id="351" name="Google Shape;351;p49"/>
          <p:cNvSpPr txBox="1">
            <a:spLocks noGrp="1"/>
          </p:cNvSpPr>
          <p:nvPr>
            <p:ph type="body" idx="1"/>
          </p:nvPr>
        </p:nvSpPr>
        <p:spPr>
          <a:xfrm>
            <a:off x="311700" y="802225"/>
            <a:ext cx="8619300" cy="3777000"/>
          </a:xfrm>
          <a:prstGeom prst="rect">
            <a:avLst/>
          </a:prstGeom>
        </p:spPr>
        <p:txBody>
          <a:bodyPr spcFirstLastPara="1" wrap="square" lIns="91425" tIns="91425" rIns="91425" bIns="91425" anchor="t" anchorCtr="0">
            <a:noAutofit/>
          </a:bodyPr>
          <a:lstStyle/>
          <a:p>
            <a:pPr marL="342900" lvl="0" indent="-304800" algn="l" rtl="0">
              <a:lnSpc>
                <a:spcPct val="100000"/>
              </a:lnSpc>
              <a:spcBef>
                <a:spcPts val="0"/>
              </a:spcBef>
              <a:spcAft>
                <a:spcPts val="0"/>
              </a:spcAft>
              <a:buClr>
                <a:srgbClr val="073763"/>
              </a:buClr>
              <a:buSzPts val="1800"/>
              <a:buChar char="•"/>
            </a:pPr>
            <a:r>
              <a:rPr lang="en-GB" i="1">
                <a:solidFill>
                  <a:srgbClr val="073763"/>
                </a:solidFill>
              </a:rPr>
              <a:t>Digital Image Processing (4th Edition) 4th Edition, by Rafael C. Gonzalez, Richard E. Woods</a:t>
            </a:r>
            <a:endParaRPr>
              <a:solidFill>
                <a:srgbClr val="073763"/>
              </a:solidFill>
            </a:endParaRPr>
          </a:p>
          <a:p>
            <a:pPr marL="342900" lvl="0" indent="-304800" algn="l" rtl="0">
              <a:lnSpc>
                <a:spcPct val="100000"/>
              </a:lnSpc>
              <a:spcBef>
                <a:spcPts val="480"/>
              </a:spcBef>
              <a:spcAft>
                <a:spcPts val="0"/>
              </a:spcAft>
              <a:buClr>
                <a:srgbClr val="073763"/>
              </a:buClr>
              <a:buSzPts val="1800"/>
              <a:buChar char="•"/>
            </a:pPr>
            <a:r>
              <a:rPr lang="en-GB" i="1">
                <a:solidFill>
                  <a:srgbClr val="073763"/>
                </a:solidFill>
              </a:rPr>
              <a:t>Computer Vision: Models, Learning, and Inference 1st Edition, by Simon J. D. Prince</a:t>
            </a:r>
            <a:endParaRPr>
              <a:solidFill>
                <a:srgbClr val="073763"/>
              </a:solidFill>
            </a:endParaRPr>
          </a:p>
          <a:p>
            <a:pPr marL="342900" lvl="0" indent="-304800" algn="l" rtl="0">
              <a:lnSpc>
                <a:spcPct val="100000"/>
              </a:lnSpc>
              <a:spcBef>
                <a:spcPts val="480"/>
              </a:spcBef>
              <a:spcAft>
                <a:spcPts val="0"/>
              </a:spcAft>
              <a:buClr>
                <a:srgbClr val="073763"/>
              </a:buClr>
              <a:buSzPts val="1800"/>
              <a:buChar char="•"/>
            </a:pPr>
            <a:r>
              <a:rPr lang="en-GB" i="1">
                <a:solidFill>
                  <a:srgbClr val="073763"/>
                </a:solidFill>
              </a:rPr>
              <a:t>Theory and Applications of Digital Speech Processing, by Lawrence Rabiner</a:t>
            </a:r>
            <a:endParaRPr>
              <a:solidFill>
                <a:srgbClr val="073763"/>
              </a:solidFill>
            </a:endParaRPr>
          </a:p>
          <a:p>
            <a:pPr marL="342900" lvl="0" indent="-304800" algn="l" rtl="0">
              <a:lnSpc>
                <a:spcPct val="100000"/>
              </a:lnSpc>
              <a:spcBef>
                <a:spcPts val="480"/>
              </a:spcBef>
              <a:spcAft>
                <a:spcPts val="0"/>
              </a:spcAft>
              <a:buClr>
                <a:srgbClr val="073763"/>
              </a:buClr>
              <a:buSzPts val="1800"/>
              <a:buChar char="•"/>
            </a:pPr>
            <a:r>
              <a:rPr lang="en-GB" i="1">
                <a:solidFill>
                  <a:srgbClr val="073763"/>
                </a:solidFill>
              </a:rPr>
              <a:t>MPEG-7 Audio and Beyond.: Audio Content Indexing and Retrieval, by Hyoung-Gook Kim, Nicolas Moreau, Thomas Sikora</a:t>
            </a:r>
            <a:endParaRPr>
              <a:solidFill>
                <a:srgbClr val="073763"/>
              </a:solidFill>
            </a:endParaRPr>
          </a:p>
          <a:p>
            <a:pPr marL="342900" lvl="0" indent="-304800" algn="l" rtl="0">
              <a:lnSpc>
                <a:spcPct val="100000"/>
              </a:lnSpc>
              <a:spcBef>
                <a:spcPts val="480"/>
              </a:spcBef>
              <a:spcAft>
                <a:spcPts val="0"/>
              </a:spcAft>
              <a:buClr>
                <a:srgbClr val="073763"/>
              </a:buClr>
              <a:buSzPts val="1800"/>
              <a:buChar char="•"/>
            </a:pPr>
            <a:r>
              <a:rPr lang="en-GB" i="1">
                <a:solidFill>
                  <a:srgbClr val="073763"/>
                </a:solidFill>
              </a:rPr>
              <a:t>Introduction to Audio Analysis: A MATLAB® Approach, by Theodoros Giannakopoulos, Aggelos Pikrakis</a:t>
            </a:r>
            <a:endParaRPr>
              <a:solidFill>
                <a:srgbClr val="073763"/>
              </a:solidFill>
            </a:endParaRPr>
          </a:p>
          <a:p>
            <a:pPr marL="342900" lvl="0" indent="-304800" algn="l" rtl="0">
              <a:lnSpc>
                <a:spcPct val="100000"/>
              </a:lnSpc>
              <a:spcBef>
                <a:spcPts val="480"/>
              </a:spcBef>
              <a:spcAft>
                <a:spcPts val="0"/>
              </a:spcAft>
              <a:buClr>
                <a:srgbClr val="073763"/>
              </a:buClr>
              <a:buSzPts val="1800"/>
              <a:buChar char="•"/>
            </a:pPr>
            <a:r>
              <a:rPr lang="en-GB" i="1">
                <a:solidFill>
                  <a:srgbClr val="073763"/>
                </a:solidFill>
              </a:rPr>
              <a:t>Fundamentals of Music Processing: Audio, Analysis, Algorithms, Applications, by Meinard Müller</a:t>
            </a:r>
            <a:endParaRPr>
              <a:solidFill>
                <a:srgbClr val="073763"/>
              </a:solidFill>
            </a:endParaRPr>
          </a:p>
          <a:p>
            <a:pPr marL="342900" lvl="0" indent="-304800" algn="l" rtl="0">
              <a:lnSpc>
                <a:spcPct val="100000"/>
              </a:lnSpc>
              <a:spcBef>
                <a:spcPts val="480"/>
              </a:spcBef>
              <a:spcAft>
                <a:spcPts val="0"/>
              </a:spcAft>
              <a:buClr>
                <a:srgbClr val="073763"/>
              </a:buClr>
              <a:buSzPts val="1800"/>
              <a:buChar char="•"/>
            </a:pPr>
            <a:r>
              <a:rPr lang="en-GB" i="1">
                <a:solidFill>
                  <a:srgbClr val="073763"/>
                </a:solidFill>
              </a:rPr>
              <a:t>Discrete-Time Speech Signal Processing: Principles and Practice, by Thomas F. Quatieri</a:t>
            </a:r>
            <a:endParaRPr>
              <a:solidFill>
                <a:srgbClr val="073763"/>
              </a:solidFill>
            </a:endParaRPr>
          </a:p>
          <a:p>
            <a:pPr marL="342900" lvl="0" indent="-190500" algn="l" rtl="0">
              <a:lnSpc>
                <a:spcPct val="100000"/>
              </a:lnSpc>
              <a:spcBef>
                <a:spcPts val="480"/>
              </a:spcBef>
              <a:spcAft>
                <a:spcPts val="0"/>
              </a:spcAft>
              <a:buClr>
                <a:srgbClr val="161616"/>
              </a:buClr>
              <a:buSzPts val="2400"/>
              <a:buFont typeface="Arial"/>
              <a:buNone/>
            </a:pPr>
            <a:endParaRPr>
              <a:solidFill>
                <a:srgbClr val="073763"/>
              </a:solidFill>
            </a:endParaRPr>
          </a:p>
          <a:p>
            <a:pPr marL="0" lvl="0" indent="0" algn="l" rtl="0">
              <a:spcBef>
                <a:spcPts val="0"/>
              </a:spcBef>
              <a:spcAft>
                <a:spcPts val="1600"/>
              </a:spcAft>
              <a:buNone/>
            </a:pPr>
            <a:endParaRPr>
              <a:solidFill>
                <a:srgbClr val="073763"/>
              </a:solidFill>
            </a:endParaRPr>
          </a:p>
        </p:txBody>
      </p:sp>
      <p:sp>
        <p:nvSpPr>
          <p:cNvPr id="352" name="Google Shape;352;p49"/>
          <p:cNvSpPr txBox="1">
            <a:spLocks noGrp="1"/>
          </p:cNvSpPr>
          <p:nvPr>
            <p:ph type="sldNum" idx="12"/>
          </p:nvPr>
        </p:nvSpPr>
        <p:spPr>
          <a:xfrm>
            <a:off x="8595300" y="-65700"/>
            <a:ext cx="548700" cy="369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50"/>
          <p:cNvSpPr txBox="1">
            <a:spLocks noGrp="1"/>
          </p:cNvSpPr>
          <p:nvPr>
            <p:ph type="title"/>
          </p:nvPr>
        </p:nvSpPr>
        <p:spPr>
          <a:xfrm>
            <a:off x="311700" y="239725"/>
            <a:ext cx="8520600" cy="56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Theoretical Background</a:t>
            </a:r>
            <a:endParaRPr/>
          </a:p>
        </p:txBody>
      </p:sp>
      <p:sp>
        <p:nvSpPr>
          <p:cNvPr id="358" name="Google Shape;358;p50"/>
          <p:cNvSpPr txBox="1">
            <a:spLocks noGrp="1"/>
          </p:cNvSpPr>
          <p:nvPr>
            <p:ph type="sldNum" idx="12"/>
          </p:nvPr>
        </p:nvSpPr>
        <p:spPr>
          <a:xfrm>
            <a:off x="8595300" y="-65700"/>
            <a:ext cx="548700" cy="369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38</a:t>
            </a:fld>
            <a:endParaRPr/>
          </a:p>
        </p:txBody>
      </p:sp>
      <p:graphicFrame>
        <p:nvGraphicFramePr>
          <p:cNvPr id="359" name="Google Shape;359;p50"/>
          <p:cNvGraphicFramePr/>
          <p:nvPr/>
        </p:nvGraphicFramePr>
        <p:xfrm>
          <a:off x="311700" y="702275"/>
          <a:ext cx="8374950" cy="3429000"/>
        </p:xfrm>
        <a:graphic>
          <a:graphicData uri="http://schemas.openxmlformats.org/drawingml/2006/table">
            <a:tbl>
              <a:tblPr>
                <a:noFill/>
                <a:tableStyleId>{1C8D61BC-A5E3-4242-B6C0-E1C3C085F7E3}</a:tableStyleId>
              </a:tblPr>
              <a:tblGrid>
                <a:gridCol w="1746575">
                  <a:extLst>
                    <a:ext uri="{9D8B030D-6E8A-4147-A177-3AD203B41FA5}">
                      <a16:colId xmlns:a16="http://schemas.microsoft.com/office/drawing/2014/main" val="20000"/>
                    </a:ext>
                  </a:extLst>
                </a:gridCol>
                <a:gridCol w="799725">
                  <a:extLst>
                    <a:ext uri="{9D8B030D-6E8A-4147-A177-3AD203B41FA5}">
                      <a16:colId xmlns:a16="http://schemas.microsoft.com/office/drawing/2014/main" val="20001"/>
                    </a:ext>
                  </a:extLst>
                </a:gridCol>
                <a:gridCol w="989900">
                  <a:extLst>
                    <a:ext uri="{9D8B030D-6E8A-4147-A177-3AD203B41FA5}">
                      <a16:colId xmlns:a16="http://schemas.microsoft.com/office/drawing/2014/main" val="20002"/>
                    </a:ext>
                  </a:extLst>
                </a:gridCol>
                <a:gridCol w="48387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endParaRPr sz="1200">
                        <a:latin typeface="Economica"/>
                        <a:ea typeface="Economica"/>
                        <a:cs typeface="Economica"/>
                        <a:sym typeface="Economica"/>
                      </a:endParaRPr>
                    </a:p>
                  </a:txBody>
                  <a:tcPr marL="91425" marR="91425" marT="91425" marB="91425"/>
                </a:tc>
                <a:tc>
                  <a:txBody>
                    <a:bodyPr/>
                    <a:lstStyle/>
                    <a:p>
                      <a:pPr marL="0" lvl="0" indent="0" algn="l" rtl="0">
                        <a:spcBef>
                          <a:spcPts val="0"/>
                        </a:spcBef>
                        <a:spcAft>
                          <a:spcPts val="0"/>
                        </a:spcAft>
                        <a:buNone/>
                      </a:pPr>
                      <a:r>
                        <a:rPr lang="en-GB" sz="1200" b="1">
                          <a:latin typeface="Economica"/>
                          <a:ea typeface="Economica"/>
                          <a:cs typeface="Economica"/>
                          <a:sym typeface="Economica"/>
                        </a:rPr>
                        <a:t>Required</a:t>
                      </a:r>
                      <a:endParaRPr sz="1200" b="1">
                        <a:latin typeface="Economica"/>
                        <a:ea typeface="Economica"/>
                        <a:cs typeface="Economica"/>
                        <a:sym typeface="Economica"/>
                      </a:endParaRPr>
                    </a:p>
                  </a:txBody>
                  <a:tcPr marL="91425" marR="91425" marT="91425" marB="91425"/>
                </a:tc>
                <a:tc>
                  <a:txBody>
                    <a:bodyPr/>
                    <a:lstStyle/>
                    <a:p>
                      <a:pPr marL="0" lvl="0" indent="0" algn="l" rtl="0">
                        <a:spcBef>
                          <a:spcPts val="0"/>
                        </a:spcBef>
                        <a:spcAft>
                          <a:spcPts val="0"/>
                        </a:spcAft>
                        <a:buNone/>
                      </a:pPr>
                      <a:r>
                        <a:rPr lang="en-GB" sz="1200" b="1">
                          <a:latin typeface="Economica"/>
                          <a:ea typeface="Economica"/>
                          <a:cs typeface="Economica"/>
                          <a:sym typeface="Economica"/>
                        </a:rPr>
                        <a:t>Learnt in course</a:t>
                      </a:r>
                      <a:endParaRPr sz="1200" b="1">
                        <a:latin typeface="Economica"/>
                        <a:ea typeface="Economica"/>
                        <a:cs typeface="Economica"/>
                        <a:sym typeface="Economica"/>
                      </a:endParaRPr>
                    </a:p>
                  </a:txBody>
                  <a:tcPr marL="91425" marR="91425" marT="91425" marB="91425"/>
                </a:tc>
                <a:tc>
                  <a:txBody>
                    <a:bodyPr/>
                    <a:lstStyle/>
                    <a:p>
                      <a:pPr marL="0" lvl="0" indent="0" algn="l" rtl="0">
                        <a:spcBef>
                          <a:spcPts val="0"/>
                        </a:spcBef>
                        <a:spcAft>
                          <a:spcPts val="0"/>
                        </a:spcAft>
                        <a:buNone/>
                      </a:pPr>
                      <a:r>
                        <a:rPr lang="en-GB" sz="1200" b="1">
                          <a:latin typeface="Economica"/>
                          <a:ea typeface="Economica"/>
                          <a:cs typeface="Economica"/>
                          <a:sym typeface="Economica"/>
                        </a:rPr>
                        <a:t>Notes</a:t>
                      </a:r>
                      <a:endParaRPr sz="1200" b="1">
                        <a:latin typeface="Economica"/>
                        <a:ea typeface="Economica"/>
                        <a:cs typeface="Economica"/>
                        <a:sym typeface="Economica"/>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sz="1200" b="1">
                          <a:latin typeface="Economica"/>
                          <a:ea typeface="Economica"/>
                          <a:cs typeface="Economica"/>
                          <a:sym typeface="Economica"/>
                        </a:rPr>
                        <a:t>Basic signal processing</a:t>
                      </a:r>
                      <a:endParaRPr sz="1200" b="1">
                        <a:latin typeface="Economica"/>
                        <a:ea typeface="Economica"/>
                        <a:cs typeface="Economica"/>
                        <a:sym typeface="Economica"/>
                      </a:endParaRPr>
                    </a:p>
                  </a:txBody>
                  <a:tcPr marL="91425" marR="91425" marT="91425" marB="91425"/>
                </a:tc>
                <a:tc>
                  <a:txBody>
                    <a:bodyPr/>
                    <a:lstStyle/>
                    <a:p>
                      <a:pPr marL="0" lvl="0" indent="0" algn="l" rtl="0">
                        <a:spcBef>
                          <a:spcPts val="0"/>
                        </a:spcBef>
                        <a:spcAft>
                          <a:spcPts val="0"/>
                        </a:spcAft>
                        <a:buNone/>
                      </a:pPr>
                      <a:endParaRPr sz="1200">
                        <a:latin typeface="Economica"/>
                        <a:ea typeface="Economica"/>
                        <a:cs typeface="Economica"/>
                        <a:sym typeface="Economica"/>
                      </a:endParaRPr>
                    </a:p>
                  </a:txBody>
                  <a:tcPr marL="91425" marR="91425" marT="91425" marB="91425">
                    <a:solidFill>
                      <a:srgbClr val="FF9900"/>
                    </a:solidFill>
                  </a:tcPr>
                </a:tc>
                <a:tc>
                  <a:txBody>
                    <a:bodyPr/>
                    <a:lstStyle/>
                    <a:p>
                      <a:pPr marL="0" lvl="0" indent="0" algn="l" rtl="0">
                        <a:spcBef>
                          <a:spcPts val="0"/>
                        </a:spcBef>
                        <a:spcAft>
                          <a:spcPts val="0"/>
                        </a:spcAft>
                        <a:buNone/>
                      </a:pPr>
                      <a:endParaRPr sz="1200">
                        <a:latin typeface="Economica"/>
                        <a:ea typeface="Economica"/>
                        <a:cs typeface="Economica"/>
                        <a:sym typeface="Economica"/>
                      </a:endParaRPr>
                    </a:p>
                  </a:txBody>
                  <a:tcPr marL="91425" marR="91425" marT="91425" marB="91425"/>
                </a:tc>
                <a:tc>
                  <a:txBody>
                    <a:bodyPr/>
                    <a:lstStyle/>
                    <a:p>
                      <a:pPr marL="0" lvl="0" indent="0" algn="l" rtl="0">
                        <a:spcBef>
                          <a:spcPts val="0"/>
                        </a:spcBef>
                        <a:spcAft>
                          <a:spcPts val="0"/>
                        </a:spcAft>
                        <a:buNone/>
                      </a:pPr>
                      <a:r>
                        <a:rPr lang="en-GB" sz="1200">
                          <a:latin typeface="Economica"/>
                          <a:ea typeface="Economica"/>
                          <a:cs typeface="Economica"/>
                          <a:sym typeface="Economica"/>
                        </a:rPr>
                        <a:t>Basic knowledge of signal windowing, frequency representations, filtering, etc</a:t>
                      </a:r>
                      <a:endParaRPr sz="1200">
                        <a:latin typeface="Economica"/>
                        <a:ea typeface="Economica"/>
                        <a:cs typeface="Economica"/>
                        <a:sym typeface="Economica"/>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sz="1200" b="1">
                          <a:latin typeface="Economica"/>
                          <a:ea typeface="Economica"/>
                          <a:cs typeface="Economica"/>
                          <a:sym typeface="Economica"/>
                        </a:rPr>
                        <a:t>Basic ML</a:t>
                      </a:r>
                      <a:endParaRPr sz="1200" b="1">
                        <a:latin typeface="Economica"/>
                        <a:ea typeface="Economica"/>
                        <a:cs typeface="Economica"/>
                        <a:sym typeface="Economica"/>
                      </a:endParaRPr>
                    </a:p>
                  </a:txBody>
                  <a:tcPr marL="91425" marR="91425" marT="91425" marB="91425"/>
                </a:tc>
                <a:tc>
                  <a:txBody>
                    <a:bodyPr/>
                    <a:lstStyle/>
                    <a:p>
                      <a:pPr marL="0" lvl="0" indent="0" algn="l" rtl="0">
                        <a:spcBef>
                          <a:spcPts val="0"/>
                        </a:spcBef>
                        <a:spcAft>
                          <a:spcPts val="0"/>
                        </a:spcAft>
                        <a:buNone/>
                      </a:pPr>
                      <a:endParaRPr sz="1200">
                        <a:latin typeface="Economica"/>
                        <a:ea typeface="Economica"/>
                        <a:cs typeface="Economica"/>
                        <a:sym typeface="Economica"/>
                      </a:endParaRPr>
                    </a:p>
                  </a:txBody>
                  <a:tcPr marL="91425" marR="91425" marT="91425" marB="91425">
                    <a:solidFill>
                      <a:srgbClr val="FF9900"/>
                    </a:solidFill>
                  </a:tcPr>
                </a:tc>
                <a:tc>
                  <a:txBody>
                    <a:bodyPr/>
                    <a:lstStyle/>
                    <a:p>
                      <a:pPr marL="0" lvl="0" indent="0" algn="l" rtl="0">
                        <a:spcBef>
                          <a:spcPts val="0"/>
                        </a:spcBef>
                        <a:spcAft>
                          <a:spcPts val="0"/>
                        </a:spcAft>
                        <a:buNone/>
                      </a:pPr>
                      <a:endParaRPr sz="1200">
                        <a:latin typeface="Economica"/>
                        <a:ea typeface="Economica"/>
                        <a:cs typeface="Economica"/>
                        <a:sym typeface="Economica"/>
                      </a:endParaRPr>
                    </a:p>
                  </a:txBody>
                  <a:tcPr marL="91425" marR="91425" marT="91425" marB="91425"/>
                </a:tc>
                <a:tc>
                  <a:txBody>
                    <a:bodyPr/>
                    <a:lstStyle/>
                    <a:p>
                      <a:pPr marL="0" lvl="0" indent="0" algn="l" rtl="0">
                        <a:spcBef>
                          <a:spcPts val="0"/>
                        </a:spcBef>
                        <a:spcAft>
                          <a:spcPts val="0"/>
                        </a:spcAft>
                        <a:buNone/>
                      </a:pPr>
                      <a:r>
                        <a:rPr lang="en-GB" sz="1200">
                          <a:latin typeface="Economica"/>
                          <a:ea typeface="Economica"/>
                          <a:cs typeface="Economica"/>
                          <a:sym typeface="Economica"/>
                        </a:rPr>
                        <a:t>Statistical classifier training, evaluation, clustering, semi-supervised learning, dim reduction, DNNs</a:t>
                      </a:r>
                      <a:endParaRPr sz="1200">
                        <a:latin typeface="Economica"/>
                        <a:ea typeface="Economica"/>
                        <a:cs typeface="Economica"/>
                        <a:sym typeface="Economica"/>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GB" sz="1200" b="1">
                          <a:latin typeface="Economica"/>
                          <a:ea typeface="Economica"/>
                          <a:cs typeface="Economica"/>
                          <a:sym typeface="Economica"/>
                        </a:rPr>
                        <a:t>Python programming</a:t>
                      </a:r>
                      <a:endParaRPr sz="1200" b="1">
                        <a:latin typeface="Economica"/>
                        <a:ea typeface="Economica"/>
                        <a:cs typeface="Economica"/>
                        <a:sym typeface="Economica"/>
                      </a:endParaRPr>
                    </a:p>
                  </a:txBody>
                  <a:tcPr marL="91425" marR="91425" marT="91425" marB="91425"/>
                </a:tc>
                <a:tc>
                  <a:txBody>
                    <a:bodyPr/>
                    <a:lstStyle/>
                    <a:p>
                      <a:pPr marL="0" lvl="0" indent="0" algn="l" rtl="0">
                        <a:spcBef>
                          <a:spcPts val="0"/>
                        </a:spcBef>
                        <a:spcAft>
                          <a:spcPts val="0"/>
                        </a:spcAft>
                        <a:buNone/>
                      </a:pPr>
                      <a:endParaRPr sz="1200">
                        <a:latin typeface="Economica"/>
                        <a:ea typeface="Economica"/>
                        <a:cs typeface="Economica"/>
                        <a:sym typeface="Economica"/>
                      </a:endParaRPr>
                    </a:p>
                  </a:txBody>
                  <a:tcPr marL="91425" marR="91425" marT="91425" marB="91425">
                    <a:solidFill>
                      <a:srgbClr val="FF9900"/>
                    </a:solidFill>
                  </a:tcPr>
                </a:tc>
                <a:tc>
                  <a:txBody>
                    <a:bodyPr/>
                    <a:lstStyle/>
                    <a:p>
                      <a:pPr marL="0" lvl="0" indent="0" algn="l" rtl="0">
                        <a:spcBef>
                          <a:spcPts val="0"/>
                        </a:spcBef>
                        <a:spcAft>
                          <a:spcPts val="0"/>
                        </a:spcAft>
                        <a:buNone/>
                      </a:pPr>
                      <a:endParaRPr sz="1200">
                        <a:latin typeface="Economica"/>
                        <a:ea typeface="Economica"/>
                        <a:cs typeface="Economica"/>
                        <a:sym typeface="Economica"/>
                      </a:endParaRPr>
                    </a:p>
                  </a:txBody>
                  <a:tcPr marL="91425" marR="91425" marT="91425" marB="91425"/>
                </a:tc>
                <a:tc>
                  <a:txBody>
                    <a:bodyPr/>
                    <a:lstStyle/>
                    <a:p>
                      <a:pPr marL="0" lvl="0" indent="0" algn="l" rtl="0">
                        <a:spcBef>
                          <a:spcPts val="0"/>
                        </a:spcBef>
                        <a:spcAft>
                          <a:spcPts val="0"/>
                        </a:spcAft>
                        <a:buNone/>
                      </a:pPr>
                      <a:endParaRPr sz="1200">
                        <a:latin typeface="Economica"/>
                        <a:ea typeface="Economica"/>
                        <a:cs typeface="Economica"/>
                        <a:sym typeface="Economica"/>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GB" sz="1200" b="1">
                          <a:latin typeface="Economica"/>
                          <a:ea typeface="Economica"/>
                          <a:cs typeface="Economica"/>
                          <a:sym typeface="Economica"/>
                        </a:rPr>
                        <a:t>Speech &amp; Audio Analysis</a:t>
                      </a:r>
                      <a:endParaRPr sz="1200" b="1">
                        <a:latin typeface="Economica"/>
                        <a:ea typeface="Economica"/>
                        <a:cs typeface="Economica"/>
                        <a:sym typeface="Economica"/>
                      </a:endParaRPr>
                    </a:p>
                  </a:txBody>
                  <a:tcPr marL="91425" marR="91425" marT="91425" marB="91425"/>
                </a:tc>
                <a:tc>
                  <a:txBody>
                    <a:bodyPr/>
                    <a:lstStyle/>
                    <a:p>
                      <a:pPr marL="0" lvl="0" indent="0" algn="l" rtl="0">
                        <a:spcBef>
                          <a:spcPts val="0"/>
                        </a:spcBef>
                        <a:spcAft>
                          <a:spcPts val="0"/>
                        </a:spcAft>
                        <a:buNone/>
                      </a:pPr>
                      <a:endParaRPr sz="1200">
                        <a:latin typeface="Economica"/>
                        <a:ea typeface="Economica"/>
                        <a:cs typeface="Economica"/>
                        <a:sym typeface="Economica"/>
                      </a:endParaRPr>
                    </a:p>
                  </a:txBody>
                  <a:tcPr marL="91425" marR="91425" marT="91425" marB="91425"/>
                </a:tc>
                <a:tc>
                  <a:txBody>
                    <a:bodyPr/>
                    <a:lstStyle/>
                    <a:p>
                      <a:pPr marL="0" lvl="0" indent="0" algn="l" rtl="0">
                        <a:spcBef>
                          <a:spcPts val="0"/>
                        </a:spcBef>
                        <a:spcAft>
                          <a:spcPts val="0"/>
                        </a:spcAft>
                        <a:buNone/>
                      </a:pPr>
                      <a:endParaRPr sz="1200">
                        <a:latin typeface="Economica"/>
                        <a:ea typeface="Economica"/>
                        <a:cs typeface="Economica"/>
                        <a:sym typeface="Economica"/>
                      </a:endParaRPr>
                    </a:p>
                  </a:txBody>
                  <a:tcPr marL="91425" marR="91425" marT="91425" marB="91425">
                    <a:solidFill>
                      <a:srgbClr val="FF9900"/>
                    </a:solidFill>
                  </a:tcPr>
                </a:tc>
                <a:tc>
                  <a:txBody>
                    <a:bodyPr/>
                    <a:lstStyle/>
                    <a:p>
                      <a:pPr marL="0" lvl="0" indent="0" algn="l" rtl="0">
                        <a:spcBef>
                          <a:spcPts val="0"/>
                        </a:spcBef>
                        <a:spcAft>
                          <a:spcPts val="0"/>
                        </a:spcAft>
                        <a:buNone/>
                      </a:pPr>
                      <a:r>
                        <a:rPr lang="en-GB" sz="1200">
                          <a:latin typeface="Economica"/>
                          <a:ea typeface="Economica"/>
                          <a:cs typeface="Economica"/>
                          <a:sym typeface="Economica"/>
                        </a:rPr>
                        <a:t>Feature extraction, segmentation, recognition, temporal analysis</a:t>
                      </a:r>
                      <a:endParaRPr sz="1200">
                        <a:latin typeface="Economica"/>
                        <a:ea typeface="Economica"/>
                        <a:cs typeface="Economica"/>
                        <a:sym typeface="Economica"/>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GB" sz="1200" b="1">
                          <a:latin typeface="Economica"/>
                          <a:ea typeface="Economica"/>
                          <a:cs typeface="Economica"/>
                          <a:sym typeface="Economica"/>
                        </a:rPr>
                        <a:t>Image / Video processing</a:t>
                      </a:r>
                      <a:endParaRPr sz="1200" b="1">
                        <a:latin typeface="Economica"/>
                        <a:ea typeface="Economica"/>
                        <a:cs typeface="Economica"/>
                        <a:sym typeface="Economica"/>
                      </a:endParaRPr>
                    </a:p>
                  </a:txBody>
                  <a:tcPr marL="91425" marR="91425" marT="91425" marB="91425"/>
                </a:tc>
                <a:tc>
                  <a:txBody>
                    <a:bodyPr/>
                    <a:lstStyle/>
                    <a:p>
                      <a:pPr marL="0" lvl="0" indent="0" algn="l" rtl="0">
                        <a:spcBef>
                          <a:spcPts val="0"/>
                        </a:spcBef>
                        <a:spcAft>
                          <a:spcPts val="0"/>
                        </a:spcAft>
                        <a:buNone/>
                      </a:pPr>
                      <a:endParaRPr sz="1200">
                        <a:latin typeface="Economica"/>
                        <a:ea typeface="Economica"/>
                        <a:cs typeface="Economica"/>
                        <a:sym typeface="Economica"/>
                      </a:endParaRPr>
                    </a:p>
                  </a:txBody>
                  <a:tcPr marL="91425" marR="91425" marT="91425" marB="91425"/>
                </a:tc>
                <a:tc>
                  <a:txBody>
                    <a:bodyPr/>
                    <a:lstStyle/>
                    <a:p>
                      <a:pPr marL="0" lvl="0" indent="0" algn="l" rtl="0">
                        <a:spcBef>
                          <a:spcPts val="0"/>
                        </a:spcBef>
                        <a:spcAft>
                          <a:spcPts val="0"/>
                        </a:spcAft>
                        <a:buNone/>
                      </a:pPr>
                      <a:endParaRPr sz="1200">
                        <a:latin typeface="Economica"/>
                        <a:ea typeface="Economica"/>
                        <a:cs typeface="Economica"/>
                        <a:sym typeface="Economica"/>
                      </a:endParaRPr>
                    </a:p>
                  </a:txBody>
                  <a:tcPr marL="91425" marR="91425" marT="91425" marB="91425">
                    <a:solidFill>
                      <a:srgbClr val="FF9900"/>
                    </a:solidFill>
                  </a:tcPr>
                </a:tc>
                <a:tc>
                  <a:txBody>
                    <a:bodyPr/>
                    <a:lstStyle/>
                    <a:p>
                      <a:pPr marL="0" lvl="0" indent="0" algn="l" rtl="0">
                        <a:spcBef>
                          <a:spcPts val="0"/>
                        </a:spcBef>
                        <a:spcAft>
                          <a:spcPts val="0"/>
                        </a:spcAft>
                        <a:buNone/>
                      </a:pPr>
                      <a:r>
                        <a:rPr lang="en-GB" sz="1200">
                          <a:latin typeface="Economica"/>
                          <a:ea typeface="Economica"/>
                          <a:cs typeface="Economica"/>
                          <a:sym typeface="Economica"/>
                        </a:rPr>
                        <a:t>Feature extraction, filtering, representations</a:t>
                      </a:r>
                      <a:endParaRPr sz="1200">
                        <a:latin typeface="Economica"/>
                        <a:ea typeface="Economica"/>
                        <a:cs typeface="Economica"/>
                        <a:sym typeface="Economica"/>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GB" sz="1200" b="1">
                          <a:latin typeface="Economica"/>
                          <a:ea typeface="Economica"/>
                          <a:cs typeface="Economica"/>
                          <a:sym typeface="Economica"/>
                        </a:rPr>
                        <a:t>Image segmentation</a:t>
                      </a:r>
                      <a:endParaRPr sz="1200" b="1">
                        <a:latin typeface="Economica"/>
                        <a:ea typeface="Economica"/>
                        <a:cs typeface="Economica"/>
                        <a:sym typeface="Economica"/>
                      </a:endParaRPr>
                    </a:p>
                  </a:txBody>
                  <a:tcPr marL="91425" marR="91425" marT="91425" marB="91425"/>
                </a:tc>
                <a:tc>
                  <a:txBody>
                    <a:bodyPr/>
                    <a:lstStyle/>
                    <a:p>
                      <a:pPr marL="0" lvl="0" indent="0" algn="l" rtl="0">
                        <a:spcBef>
                          <a:spcPts val="0"/>
                        </a:spcBef>
                        <a:spcAft>
                          <a:spcPts val="0"/>
                        </a:spcAft>
                        <a:buNone/>
                      </a:pPr>
                      <a:endParaRPr sz="1200">
                        <a:latin typeface="Economica"/>
                        <a:ea typeface="Economica"/>
                        <a:cs typeface="Economica"/>
                        <a:sym typeface="Economica"/>
                      </a:endParaRPr>
                    </a:p>
                  </a:txBody>
                  <a:tcPr marL="91425" marR="91425" marT="91425" marB="91425"/>
                </a:tc>
                <a:tc>
                  <a:txBody>
                    <a:bodyPr/>
                    <a:lstStyle/>
                    <a:p>
                      <a:pPr marL="0" lvl="0" indent="0" algn="l" rtl="0">
                        <a:spcBef>
                          <a:spcPts val="0"/>
                        </a:spcBef>
                        <a:spcAft>
                          <a:spcPts val="0"/>
                        </a:spcAft>
                        <a:buNone/>
                      </a:pPr>
                      <a:endParaRPr sz="1200">
                        <a:latin typeface="Economica"/>
                        <a:ea typeface="Economica"/>
                        <a:cs typeface="Economica"/>
                        <a:sym typeface="Economica"/>
                      </a:endParaRPr>
                    </a:p>
                  </a:txBody>
                  <a:tcPr marL="91425" marR="91425" marT="91425" marB="91425">
                    <a:solidFill>
                      <a:srgbClr val="FF9900"/>
                    </a:solidFill>
                  </a:tcPr>
                </a:tc>
                <a:tc>
                  <a:txBody>
                    <a:bodyPr/>
                    <a:lstStyle/>
                    <a:p>
                      <a:pPr marL="0" lvl="0" indent="0" algn="l" rtl="0">
                        <a:spcBef>
                          <a:spcPts val="0"/>
                        </a:spcBef>
                        <a:spcAft>
                          <a:spcPts val="0"/>
                        </a:spcAft>
                        <a:buNone/>
                      </a:pPr>
                      <a:r>
                        <a:rPr lang="en-GB" sz="1200">
                          <a:latin typeface="Economica"/>
                          <a:ea typeface="Economica"/>
                          <a:cs typeface="Economica"/>
                          <a:sym typeface="Economica"/>
                        </a:rPr>
                        <a:t>Color-based segmentation, region growing</a:t>
                      </a:r>
                      <a:endParaRPr sz="1200">
                        <a:latin typeface="Economica"/>
                        <a:ea typeface="Economica"/>
                        <a:cs typeface="Economica"/>
                        <a:sym typeface="Economica"/>
                      </a:endParaRPr>
                    </a:p>
                  </a:txBody>
                  <a:tcPr marL="91425" marR="91425" marT="91425" marB="91425"/>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GB" sz="1200" b="1">
                          <a:latin typeface="Economica"/>
                          <a:ea typeface="Economica"/>
                          <a:cs typeface="Economica"/>
                          <a:sym typeface="Economica"/>
                        </a:rPr>
                        <a:t>Image classification</a:t>
                      </a:r>
                      <a:endParaRPr sz="1200" b="1">
                        <a:latin typeface="Economica"/>
                        <a:ea typeface="Economica"/>
                        <a:cs typeface="Economica"/>
                        <a:sym typeface="Economica"/>
                      </a:endParaRPr>
                    </a:p>
                  </a:txBody>
                  <a:tcPr marL="91425" marR="91425" marT="91425" marB="91425"/>
                </a:tc>
                <a:tc>
                  <a:txBody>
                    <a:bodyPr/>
                    <a:lstStyle/>
                    <a:p>
                      <a:pPr marL="0" lvl="0" indent="0" algn="l" rtl="0">
                        <a:spcBef>
                          <a:spcPts val="0"/>
                        </a:spcBef>
                        <a:spcAft>
                          <a:spcPts val="0"/>
                        </a:spcAft>
                        <a:buNone/>
                      </a:pPr>
                      <a:endParaRPr sz="1200">
                        <a:latin typeface="Economica"/>
                        <a:ea typeface="Economica"/>
                        <a:cs typeface="Economica"/>
                        <a:sym typeface="Economica"/>
                      </a:endParaRPr>
                    </a:p>
                  </a:txBody>
                  <a:tcPr marL="91425" marR="91425" marT="91425" marB="91425"/>
                </a:tc>
                <a:tc>
                  <a:txBody>
                    <a:bodyPr/>
                    <a:lstStyle/>
                    <a:p>
                      <a:pPr marL="0" lvl="0" indent="0" algn="l" rtl="0">
                        <a:spcBef>
                          <a:spcPts val="0"/>
                        </a:spcBef>
                        <a:spcAft>
                          <a:spcPts val="0"/>
                        </a:spcAft>
                        <a:buNone/>
                      </a:pPr>
                      <a:endParaRPr sz="1200">
                        <a:latin typeface="Economica"/>
                        <a:ea typeface="Economica"/>
                        <a:cs typeface="Economica"/>
                        <a:sym typeface="Economica"/>
                      </a:endParaRPr>
                    </a:p>
                  </a:txBody>
                  <a:tcPr marL="91425" marR="91425" marT="91425" marB="91425">
                    <a:solidFill>
                      <a:srgbClr val="FF9900"/>
                    </a:solidFill>
                  </a:tcPr>
                </a:tc>
                <a:tc>
                  <a:txBody>
                    <a:bodyPr/>
                    <a:lstStyle/>
                    <a:p>
                      <a:pPr marL="0" lvl="0" indent="0" algn="l" rtl="0">
                        <a:spcBef>
                          <a:spcPts val="0"/>
                        </a:spcBef>
                        <a:spcAft>
                          <a:spcPts val="0"/>
                        </a:spcAft>
                        <a:buNone/>
                      </a:pPr>
                      <a:r>
                        <a:rPr lang="en-GB" sz="1200">
                          <a:latin typeface="Economica"/>
                          <a:ea typeface="Economica"/>
                          <a:cs typeface="Economica"/>
                          <a:sym typeface="Economica"/>
                        </a:rPr>
                        <a:t>Classification using hand-crafted features (HOGs, LBPs, etc)</a:t>
                      </a:r>
                      <a:endParaRPr sz="1200">
                        <a:latin typeface="Economica"/>
                        <a:ea typeface="Economica"/>
                        <a:cs typeface="Economica"/>
                        <a:sym typeface="Economica"/>
                      </a:endParaRPr>
                    </a:p>
                  </a:txBody>
                  <a:tcPr marL="91425" marR="91425" marT="91425" marB="91425"/>
                </a:tc>
                <a:extLst>
                  <a:ext uri="{0D108BD9-81ED-4DB2-BD59-A6C34878D82A}">
                    <a16:rowId xmlns:a16="http://schemas.microsoft.com/office/drawing/2014/main" val="10007"/>
                  </a:ext>
                </a:extLst>
              </a:tr>
              <a:tr h="381000">
                <a:tc>
                  <a:txBody>
                    <a:bodyPr/>
                    <a:lstStyle/>
                    <a:p>
                      <a:pPr marL="0" lvl="0" indent="0" algn="l" rtl="0">
                        <a:spcBef>
                          <a:spcPts val="0"/>
                        </a:spcBef>
                        <a:spcAft>
                          <a:spcPts val="0"/>
                        </a:spcAft>
                        <a:buClr>
                          <a:schemeClr val="dk1"/>
                        </a:buClr>
                        <a:buSzPts val="1100"/>
                        <a:buFont typeface="Arial"/>
                        <a:buNone/>
                      </a:pPr>
                      <a:r>
                        <a:rPr lang="en-GB" sz="1200" b="1">
                          <a:solidFill>
                            <a:schemeClr val="dk1"/>
                          </a:solidFill>
                          <a:latin typeface="Economica"/>
                          <a:ea typeface="Economica"/>
                          <a:cs typeface="Economica"/>
                          <a:sym typeface="Economica"/>
                        </a:rPr>
                        <a:t>Video classification</a:t>
                      </a:r>
                      <a:endParaRPr sz="1200" b="1">
                        <a:latin typeface="Economica"/>
                        <a:ea typeface="Economica"/>
                        <a:cs typeface="Economica"/>
                        <a:sym typeface="Economica"/>
                      </a:endParaRPr>
                    </a:p>
                  </a:txBody>
                  <a:tcPr marL="91425" marR="91425" marT="91425" marB="91425"/>
                </a:tc>
                <a:tc>
                  <a:txBody>
                    <a:bodyPr/>
                    <a:lstStyle/>
                    <a:p>
                      <a:pPr marL="0" lvl="0" indent="0" algn="l" rtl="0">
                        <a:spcBef>
                          <a:spcPts val="0"/>
                        </a:spcBef>
                        <a:spcAft>
                          <a:spcPts val="0"/>
                        </a:spcAft>
                        <a:buNone/>
                      </a:pPr>
                      <a:endParaRPr sz="1200">
                        <a:latin typeface="Economica"/>
                        <a:ea typeface="Economica"/>
                        <a:cs typeface="Economica"/>
                        <a:sym typeface="Economica"/>
                      </a:endParaRPr>
                    </a:p>
                  </a:txBody>
                  <a:tcPr marL="91425" marR="91425" marT="91425" marB="91425"/>
                </a:tc>
                <a:tc>
                  <a:txBody>
                    <a:bodyPr/>
                    <a:lstStyle/>
                    <a:p>
                      <a:pPr marL="0" lvl="0" indent="0" algn="l" rtl="0">
                        <a:spcBef>
                          <a:spcPts val="0"/>
                        </a:spcBef>
                        <a:spcAft>
                          <a:spcPts val="0"/>
                        </a:spcAft>
                        <a:buNone/>
                      </a:pPr>
                      <a:endParaRPr sz="1200">
                        <a:latin typeface="Economica"/>
                        <a:ea typeface="Economica"/>
                        <a:cs typeface="Economica"/>
                        <a:sym typeface="Economica"/>
                      </a:endParaRPr>
                    </a:p>
                  </a:txBody>
                  <a:tcPr marL="91425" marR="91425" marT="91425" marB="91425">
                    <a:solidFill>
                      <a:srgbClr val="FF9900"/>
                    </a:solidFill>
                  </a:tcPr>
                </a:tc>
                <a:tc>
                  <a:txBody>
                    <a:bodyPr/>
                    <a:lstStyle/>
                    <a:p>
                      <a:pPr marL="0" lvl="0" indent="0" algn="l" rtl="0">
                        <a:spcBef>
                          <a:spcPts val="0"/>
                        </a:spcBef>
                        <a:spcAft>
                          <a:spcPts val="0"/>
                        </a:spcAft>
                        <a:buNone/>
                      </a:pPr>
                      <a:endParaRPr sz="1200">
                        <a:latin typeface="Economica"/>
                        <a:ea typeface="Economica"/>
                        <a:cs typeface="Economica"/>
                        <a:sym typeface="Economica"/>
                      </a:endParaRPr>
                    </a:p>
                  </a:txBody>
                  <a:tcPr marL="91425" marR="91425" marT="91425" marB="91425"/>
                </a:tc>
                <a:extLst>
                  <a:ext uri="{0D108BD9-81ED-4DB2-BD59-A6C34878D82A}">
                    <a16:rowId xmlns:a16="http://schemas.microsoft.com/office/drawing/2014/main" val="10008"/>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1"/>
          <p:cNvSpPr txBox="1">
            <a:spLocks noGrp="1"/>
          </p:cNvSpPr>
          <p:nvPr>
            <p:ph type="title"/>
          </p:nvPr>
        </p:nvSpPr>
        <p:spPr>
          <a:xfrm>
            <a:off x="311700" y="239725"/>
            <a:ext cx="8520600" cy="56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Practical Background</a:t>
            </a:r>
            <a:endParaRPr/>
          </a:p>
        </p:txBody>
      </p:sp>
      <p:sp>
        <p:nvSpPr>
          <p:cNvPr id="365" name="Google Shape;365;p51"/>
          <p:cNvSpPr txBox="1">
            <a:spLocks noGrp="1"/>
          </p:cNvSpPr>
          <p:nvPr>
            <p:ph type="sldNum" idx="12"/>
          </p:nvPr>
        </p:nvSpPr>
        <p:spPr>
          <a:xfrm>
            <a:off x="8595300" y="-65700"/>
            <a:ext cx="548700" cy="369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39</a:t>
            </a:fld>
            <a:endParaRPr/>
          </a:p>
        </p:txBody>
      </p:sp>
      <p:graphicFrame>
        <p:nvGraphicFramePr>
          <p:cNvPr id="366" name="Google Shape;366;p51"/>
          <p:cNvGraphicFramePr/>
          <p:nvPr/>
        </p:nvGraphicFramePr>
        <p:xfrm>
          <a:off x="710100" y="892275"/>
          <a:ext cx="7776425" cy="3596610"/>
        </p:xfrm>
        <a:graphic>
          <a:graphicData uri="http://schemas.openxmlformats.org/drawingml/2006/table">
            <a:tbl>
              <a:tblPr>
                <a:noFill/>
                <a:tableStyleId>{1C8D61BC-A5E3-4242-B6C0-E1C3C085F7E3}</a:tableStyleId>
              </a:tblPr>
              <a:tblGrid>
                <a:gridCol w="1871275">
                  <a:extLst>
                    <a:ext uri="{9D8B030D-6E8A-4147-A177-3AD203B41FA5}">
                      <a16:colId xmlns:a16="http://schemas.microsoft.com/office/drawing/2014/main" val="20000"/>
                    </a:ext>
                  </a:extLst>
                </a:gridCol>
                <a:gridCol w="1248150">
                  <a:extLst>
                    <a:ext uri="{9D8B030D-6E8A-4147-A177-3AD203B41FA5}">
                      <a16:colId xmlns:a16="http://schemas.microsoft.com/office/drawing/2014/main" val="20001"/>
                    </a:ext>
                  </a:extLst>
                </a:gridCol>
                <a:gridCol w="1269625">
                  <a:extLst>
                    <a:ext uri="{9D8B030D-6E8A-4147-A177-3AD203B41FA5}">
                      <a16:colId xmlns:a16="http://schemas.microsoft.com/office/drawing/2014/main" val="20002"/>
                    </a:ext>
                  </a:extLst>
                </a:gridCol>
                <a:gridCol w="3387375">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endParaRPr sz="1200">
                        <a:latin typeface="Economica"/>
                        <a:ea typeface="Economica"/>
                        <a:cs typeface="Economica"/>
                        <a:sym typeface="Economica"/>
                      </a:endParaRPr>
                    </a:p>
                  </a:txBody>
                  <a:tcPr marL="91425" marR="91425" marT="91425" marB="91425"/>
                </a:tc>
                <a:tc>
                  <a:txBody>
                    <a:bodyPr/>
                    <a:lstStyle/>
                    <a:p>
                      <a:pPr marL="0" lvl="0" indent="0" algn="l" rtl="0">
                        <a:spcBef>
                          <a:spcPts val="0"/>
                        </a:spcBef>
                        <a:spcAft>
                          <a:spcPts val="0"/>
                        </a:spcAft>
                        <a:buNone/>
                      </a:pPr>
                      <a:r>
                        <a:rPr lang="en-GB" sz="1200" b="1">
                          <a:latin typeface="Economica"/>
                          <a:ea typeface="Economica"/>
                          <a:cs typeface="Economica"/>
                          <a:sym typeface="Economica"/>
                        </a:rPr>
                        <a:t>Required</a:t>
                      </a:r>
                      <a:endParaRPr sz="1200" b="1">
                        <a:latin typeface="Economica"/>
                        <a:ea typeface="Economica"/>
                        <a:cs typeface="Economica"/>
                        <a:sym typeface="Economica"/>
                      </a:endParaRPr>
                    </a:p>
                  </a:txBody>
                  <a:tcPr marL="91425" marR="91425" marT="91425" marB="91425"/>
                </a:tc>
                <a:tc>
                  <a:txBody>
                    <a:bodyPr/>
                    <a:lstStyle/>
                    <a:p>
                      <a:pPr marL="0" lvl="0" indent="0" algn="l" rtl="0">
                        <a:spcBef>
                          <a:spcPts val="0"/>
                        </a:spcBef>
                        <a:spcAft>
                          <a:spcPts val="0"/>
                        </a:spcAft>
                        <a:buNone/>
                      </a:pPr>
                      <a:r>
                        <a:rPr lang="en-GB" sz="1200" b="1">
                          <a:latin typeface="Economica"/>
                          <a:ea typeface="Economica"/>
                          <a:cs typeface="Economica"/>
                          <a:sym typeface="Economica"/>
                        </a:rPr>
                        <a:t>Learnt in course</a:t>
                      </a:r>
                      <a:endParaRPr sz="1200" b="1">
                        <a:latin typeface="Economica"/>
                        <a:ea typeface="Economica"/>
                        <a:cs typeface="Economica"/>
                        <a:sym typeface="Economica"/>
                      </a:endParaRPr>
                    </a:p>
                  </a:txBody>
                  <a:tcPr marL="91425" marR="91425" marT="91425" marB="91425"/>
                </a:tc>
                <a:tc>
                  <a:txBody>
                    <a:bodyPr/>
                    <a:lstStyle/>
                    <a:p>
                      <a:pPr marL="0" lvl="0" indent="0" algn="l" rtl="0">
                        <a:spcBef>
                          <a:spcPts val="0"/>
                        </a:spcBef>
                        <a:spcAft>
                          <a:spcPts val="0"/>
                        </a:spcAft>
                        <a:buNone/>
                      </a:pPr>
                      <a:r>
                        <a:rPr lang="en-GB" sz="1200" b="1">
                          <a:latin typeface="Economica"/>
                          <a:ea typeface="Economica"/>
                          <a:cs typeface="Economica"/>
                          <a:sym typeface="Economica"/>
                        </a:rPr>
                        <a:t>Notes</a:t>
                      </a:r>
                      <a:endParaRPr sz="1200" b="1">
                        <a:latin typeface="Economica"/>
                        <a:ea typeface="Economica"/>
                        <a:cs typeface="Economica"/>
                        <a:sym typeface="Economica"/>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sz="1200" b="1">
                          <a:latin typeface="Economica"/>
                          <a:ea typeface="Economica"/>
                          <a:cs typeface="Economica"/>
                          <a:sym typeface="Economica"/>
                        </a:rPr>
                        <a:t>Python</a:t>
                      </a:r>
                      <a:endParaRPr sz="1200" b="1">
                        <a:latin typeface="Economica"/>
                        <a:ea typeface="Economica"/>
                        <a:cs typeface="Economica"/>
                        <a:sym typeface="Economica"/>
                      </a:endParaRPr>
                    </a:p>
                  </a:txBody>
                  <a:tcPr marL="91425" marR="91425" marT="91425" marB="91425"/>
                </a:tc>
                <a:tc>
                  <a:txBody>
                    <a:bodyPr/>
                    <a:lstStyle/>
                    <a:p>
                      <a:pPr marL="0" lvl="0" indent="0" algn="l" rtl="0">
                        <a:spcBef>
                          <a:spcPts val="0"/>
                        </a:spcBef>
                        <a:spcAft>
                          <a:spcPts val="0"/>
                        </a:spcAft>
                        <a:buNone/>
                      </a:pPr>
                      <a:endParaRPr sz="1200">
                        <a:latin typeface="Economica"/>
                        <a:ea typeface="Economica"/>
                        <a:cs typeface="Economica"/>
                        <a:sym typeface="Economica"/>
                      </a:endParaRPr>
                    </a:p>
                  </a:txBody>
                  <a:tcPr marL="91425" marR="91425" marT="91425" marB="91425">
                    <a:solidFill>
                      <a:srgbClr val="FF9900"/>
                    </a:solidFill>
                  </a:tcPr>
                </a:tc>
                <a:tc>
                  <a:txBody>
                    <a:bodyPr/>
                    <a:lstStyle/>
                    <a:p>
                      <a:pPr marL="0" lvl="0" indent="0" algn="l" rtl="0">
                        <a:spcBef>
                          <a:spcPts val="0"/>
                        </a:spcBef>
                        <a:spcAft>
                          <a:spcPts val="0"/>
                        </a:spcAft>
                        <a:buNone/>
                      </a:pPr>
                      <a:endParaRPr sz="1200">
                        <a:latin typeface="Economica"/>
                        <a:ea typeface="Economica"/>
                        <a:cs typeface="Economica"/>
                        <a:sym typeface="Economica"/>
                      </a:endParaRPr>
                    </a:p>
                  </a:txBody>
                  <a:tcPr marL="91425" marR="91425" marT="91425" marB="91425"/>
                </a:tc>
                <a:tc>
                  <a:txBody>
                    <a:bodyPr/>
                    <a:lstStyle/>
                    <a:p>
                      <a:pPr marL="0" lvl="0" indent="0" algn="l" rtl="0">
                        <a:spcBef>
                          <a:spcPts val="0"/>
                        </a:spcBef>
                        <a:spcAft>
                          <a:spcPts val="0"/>
                        </a:spcAft>
                        <a:buNone/>
                      </a:pPr>
                      <a:r>
                        <a:rPr lang="en-GB" sz="1200">
                          <a:latin typeface="Economica"/>
                          <a:ea typeface="Economica"/>
                          <a:cs typeface="Economica"/>
                          <a:sym typeface="Economica"/>
                        </a:rPr>
                        <a:t>3, also 2.7 compatible in most cases</a:t>
                      </a:r>
                      <a:endParaRPr sz="1200">
                        <a:latin typeface="Economica"/>
                        <a:ea typeface="Economica"/>
                        <a:cs typeface="Economica"/>
                        <a:sym typeface="Economica"/>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sz="1200" b="1">
                          <a:latin typeface="Economica"/>
                          <a:ea typeface="Economica"/>
                          <a:cs typeface="Economica"/>
                          <a:sym typeface="Economica"/>
                        </a:rPr>
                        <a:t>sklearn</a:t>
                      </a:r>
                      <a:endParaRPr sz="1200" b="1">
                        <a:latin typeface="Economica"/>
                        <a:ea typeface="Economica"/>
                        <a:cs typeface="Economica"/>
                        <a:sym typeface="Economica"/>
                      </a:endParaRPr>
                    </a:p>
                  </a:txBody>
                  <a:tcPr marL="91425" marR="91425" marT="91425" marB="91425"/>
                </a:tc>
                <a:tc>
                  <a:txBody>
                    <a:bodyPr/>
                    <a:lstStyle/>
                    <a:p>
                      <a:pPr marL="0" lvl="0" indent="0" algn="l" rtl="0">
                        <a:spcBef>
                          <a:spcPts val="0"/>
                        </a:spcBef>
                        <a:spcAft>
                          <a:spcPts val="0"/>
                        </a:spcAft>
                        <a:buNone/>
                      </a:pPr>
                      <a:endParaRPr sz="1200">
                        <a:latin typeface="Economica"/>
                        <a:ea typeface="Economica"/>
                        <a:cs typeface="Economica"/>
                        <a:sym typeface="Economica"/>
                      </a:endParaRPr>
                    </a:p>
                  </a:txBody>
                  <a:tcPr marL="91425" marR="91425" marT="91425" marB="91425">
                    <a:solidFill>
                      <a:srgbClr val="FF9900"/>
                    </a:solidFill>
                  </a:tcPr>
                </a:tc>
                <a:tc>
                  <a:txBody>
                    <a:bodyPr/>
                    <a:lstStyle/>
                    <a:p>
                      <a:pPr marL="0" lvl="0" indent="0" algn="l" rtl="0">
                        <a:spcBef>
                          <a:spcPts val="0"/>
                        </a:spcBef>
                        <a:spcAft>
                          <a:spcPts val="0"/>
                        </a:spcAft>
                        <a:buNone/>
                      </a:pPr>
                      <a:endParaRPr sz="1200">
                        <a:latin typeface="Economica"/>
                        <a:ea typeface="Economica"/>
                        <a:cs typeface="Economica"/>
                        <a:sym typeface="Economica"/>
                      </a:endParaRPr>
                    </a:p>
                  </a:txBody>
                  <a:tcPr marL="91425" marR="91425" marT="91425" marB="91425"/>
                </a:tc>
                <a:tc>
                  <a:txBody>
                    <a:bodyPr/>
                    <a:lstStyle/>
                    <a:p>
                      <a:pPr marL="0" lvl="0" indent="0" algn="l" rtl="0">
                        <a:spcBef>
                          <a:spcPts val="0"/>
                        </a:spcBef>
                        <a:spcAft>
                          <a:spcPts val="0"/>
                        </a:spcAft>
                        <a:buNone/>
                      </a:pPr>
                      <a:r>
                        <a:rPr lang="en-GB" sz="1200">
                          <a:latin typeface="Economica"/>
                          <a:ea typeface="Economica"/>
                          <a:cs typeface="Economica"/>
                          <a:sym typeface="Economica"/>
                        </a:rPr>
                        <a:t>Classifier training, clustering, classifier evaluation (cross validation etc)</a:t>
                      </a:r>
                      <a:endParaRPr sz="1200">
                        <a:latin typeface="Economica"/>
                        <a:ea typeface="Economica"/>
                        <a:cs typeface="Economica"/>
                        <a:sym typeface="Economica"/>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GB" sz="1200" b="1">
                          <a:latin typeface="Economica"/>
                          <a:ea typeface="Economica"/>
                          <a:cs typeface="Economica"/>
                          <a:sym typeface="Economica"/>
                        </a:rPr>
                        <a:t>numpy</a:t>
                      </a:r>
                      <a:endParaRPr sz="1200" b="1">
                        <a:latin typeface="Economica"/>
                        <a:ea typeface="Economica"/>
                        <a:cs typeface="Economica"/>
                        <a:sym typeface="Economica"/>
                      </a:endParaRPr>
                    </a:p>
                  </a:txBody>
                  <a:tcPr marL="91425" marR="91425" marT="91425" marB="91425"/>
                </a:tc>
                <a:tc>
                  <a:txBody>
                    <a:bodyPr/>
                    <a:lstStyle/>
                    <a:p>
                      <a:pPr marL="0" lvl="0" indent="0" algn="l" rtl="0">
                        <a:spcBef>
                          <a:spcPts val="0"/>
                        </a:spcBef>
                        <a:spcAft>
                          <a:spcPts val="0"/>
                        </a:spcAft>
                        <a:buNone/>
                      </a:pPr>
                      <a:endParaRPr sz="1200">
                        <a:latin typeface="Economica"/>
                        <a:ea typeface="Economica"/>
                        <a:cs typeface="Economica"/>
                        <a:sym typeface="Economica"/>
                      </a:endParaRPr>
                    </a:p>
                  </a:txBody>
                  <a:tcPr marL="91425" marR="91425" marT="91425" marB="91425">
                    <a:solidFill>
                      <a:srgbClr val="FF9900"/>
                    </a:solidFill>
                  </a:tcPr>
                </a:tc>
                <a:tc>
                  <a:txBody>
                    <a:bodyPr/>
                    <a:lstStyle/>
                    <a:p>
                      <a:pPr marL="0" lvl="0" indent="0" algn="l" rtl="0">
                        <a:spcBef>
                          <a:spcPts val="0"/>
                        </a:spcBef>
                        <a:spcAft>
                          <a:spcPts val="0"/>
                        </a:spcAft>
                        <a:buNone/>
                      </a:pPr>
                      <a:endParaRPr sz="1200">
                        <a:latin typeface="Economica"/>
                        <a:ea typeface="Economica"/>
                        <a:cs typeface="Economica"/>
                        <a:sym typeface="Economica"/>
                      </a:endParaRPr>
                    </a:p>
                  </a:txBody>
                  <a:tcPr marL="91425" marR="91425" marT="91425" marB="91425"/>
                </a:tc>
                <a:tc>
                  <a:txBody>
                    <a:bodyPr/>
                    <a:lstStyle/>
                    <a:p>
                      <a:pPr marL="0" lvl="0" indent="0" algn="l" rtl="0">
                        <a:spcBef>
                          <a:spcPts val="0"/>
                        </a:spcBef>
                        <a:spcAft>
                          <a:spcPts val="0"/>
                        </a:spcAft>
                        <a:buNone/>
                      </a:pPr>
                      <a:r>
                        <a:rPr lang="en-GB" sz="1200">
                          <a:latin typeface="Economica"/>
                          <a:ea typeface="Economica"/>
                          <a:cs typeface="Economica"/>
                          <a:sym typeface="Economica"/>
                        </a:rPr>
                        <a:t>Basic numpy array handling etc</a:t>
                      </a:r>
                      <a:endParaRPr sz="1200">
                        <a:latin typeface="Economica"/>
                        <a:ea typeface="Economica"/>
                        <a:cs typeface="Economica"/>
                        <a:sym typeface="Economica"/>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GB" sz="1200" b="1">
                          <a:latin typeface="Economica"/>
                          <a:ea typeface="Economica"/>
                          <a:cs typeface="Economica"/>
                          <a:sym typeface="Economica"/>
                        </a:rPr>
                        <a:t>librosa, pyAudioAnalysis</a:t>
                      </a:r>
                      <a:endParaRPr sz="1200" b="1">
                        <a:latin typeface="Economica"/>
                        <a:ea typeface="Economica"/>
                        <a:cs typeface="Economica"/>
                        <a:sym typeface="Economica"/>
                      </a:endParaRPr>
                    </a:p>
                  </a:txBody>
                  <a:tcPr marL="91425" marR="91425" marT="91425" marB="91425"/>
                </a:tc>
                <a:tc>
                  <a:txBody>
                    <a:bodyPr/>
                    <a:lstStyle/>
                    <a:p>
                      <a:pPr marL="0" lvl="0" indent="0" algn="l" rtl="0">
                        <a:spcBef>
                          <a:spcPts val="0"/>
                        </a:spcBef>
                        <a:spcAft>
                          <a:spcPts val="0"/>
                        </a:spcAft>
                        <a:buNone/>
                      </a:pPr>
                      <a:endParaRPr sz="1200">
                        <a:latin typeface="Economica"/>
                        <a:ea typeface="Economica"/>
                        <a:cs typeface="Economica"/>
                        <a:sym typeface="Economica"/>
                      </a:endParaRPr>
                    </a:p>
                  </a:txBody>
                  <a:tcPr marL="91425" marR="91425" marT="91425" marB="91425"/>
                </a:tc>
                <a:tc>
                  <a:txBody>
                    <a:bodyPr/>
                    <a:lstStyle/>
                    <a:p>
                      <a:pPr marL="0" lvl="0" indent="0" algn="l" rtl="0">
                        <a:spcBef>
                          <a:spcPts val="0"/>
                        </a:spcBef>
                        <a:spcAft>
                          <a:spcPts val="0"/>
                        </a:spcAft>
                        <a:buNone/>
                      </a:pPr>
                      <a:endParaRPr sz="1200">
                        <a:latin typeface="Economica"/>
                        <a:ea typeface="Economica"/>
                        <a:cs typeface="Economica"/>
                        <a:sym typeface="Economica"/>
                      </a:endParaRPr>
                    </a:p>
                  </a:txBody>
                  <a:tcPr marL="91425" marR="91425" marT="91425" marB="91425">
                    <a:solidFill>
                      <a:srgbClr val="FF9900"/>
                    </a:solidFill>
                  </a:tcPr>
                </a:tc>
                <a:tc>
                  <a:txBody>
                    <a:bodyPr/>
                    <a:lstStyle/>
                    <a:p>
                      <a:pPr marL="0" lvl="0" indent="0" algn="l" rtl="0">
                        <a:spcBef>
                          <a:spcPts val="0"/>
                        </a:spcBef>
                        <a:spcAft>
                          <a:spcPts val="0"/>
                        </a:spcAft>
                        <a:buNone/>
                      </a:pPr>
                      <a:r>
                        <a:rPr lang="en-GB" sz="1200">
                          <a:latin typeface="Economica"/>
                          <a:ea typeface="Economica"/>
                          <a:cs typeface="Economica"/>
                          <a:sym typeface="Economica"/>
                        </a:rPr>
                        <a:t>Audio feature extraction and classification</a:t>
                      </a:r>
                      <a:endParaRPr sz="1200">
                        <a:latin typeface="Economica"/>
                        <a:ea typeface="Economica"/>
                        <a:cs typeface="Economica"/>
                        <a:sym typeface="Economica"/>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GB" sz="1200" b="1">
                          <a:latin typeface="Economica"/>
                          <a:ea typeface="Economica"/>
                          <a:cs typeface="Economica"/>
                          <a:sym typeface="Economica"/>
                        </a:rPr>
                        <a:t>plotly, matplotlib</a:t>
                      </a:r>
                      <a:endParaRPr sz="1200" b="1">
                        <a:latin typeface="Economica"/>
                        <a:ea typeface="Economica"/>
                        <a:cs typeface="Economica"/>
                        <a:sym typeface="Economica"/>
                      </a:endParaRPr>
                    </a:p>
                  </a:txBody>
                  <a:tcPr marL="91425" marR="91425" marT="91425" marB="91425"/>
                </a:tc>
                <a:tc>
                  <a:txBody>
                    <a:bodyPr/>
                    <a:lstStyle/>
                    <a:p>
                      <a:pPr marL="0" lvl="0" indent="0" algn="l" rtl="0">
                        <a:spcBef>
                          <a:spcPts val="0"/>
                        </a:spcBef>
                        <a:spcAft>
                          <a:spcPts val="0"/>
                        </a:spcAft>
                        <a:buNone/>
                      </a:pPr>
                      <a:endParaRPr sz="1200">
                        <a:latin typeface="Economica"/>
                        <a:ea typeface="Economica"/>
                        <a:cs typeface="Economica"/>
                        <a:sym typeface="Economica"/>
                      </a:endParaRPr>
                    </a:p>
                  </a:txBody>
                  <a:tcPr marL="91425" marR="91425" marT="91425" marB="91425"/>
                </a:tc>
                <a:tc>
                  <a:txBody>
                    <a:bodyPr/>
                    <a:lstStyle/>
                    <a:p>
                      <a:pPr marL="0" lvl="0" indent="0" algn="l" rtl="0">
                        <a:spcBef>
                          <a:spcPts val="0"/>
                        </a:spcBef>
                        <a:spcAft>
                          <a:spcPts val="0"/>
                        </a:spcAft>
                        <a:buNone/>
                      </a:pPr>
                      <a:endParaRPr sz="1200">
                        <a:latin typeface="Economica"/>
                        <a:ea typeface="Economica"/>
                        <a:cs typeface="Economica"/>
                        <a:sym typeface="Economica"/>
                      </a:endParaRPr>
                    </a:p>
                  </a:txBody>
                  <a:tcPr marL="91425" marR="91425" marT="91425" marB="91425">
                    <a:solidFill>
                      <a:srgbClr val="FF9900"/>
                    </a:solidFill>
                  </a:tcPr>
                </a:tc>
                <a:tc>
                  <a:txBody>
                    <a:bodyPr/>
                    <a:lstStyle/>
                    <a:p>
                      <a:pPr marL="0" lvl="0" indent="0" algn="l" rtl="0">
                        <a:spcBef>
                          <a:spcPts val="0"/>
                        </a:spcBef>
                        <a:spcAft>
                          <a:spcPts val="0"/>
                        </a:spcAft>
                        <a:buNone/>
                      </a:pPr>
                      <a:r>
                        <a:rPr lang="en-GB" sz="1200">
                          <a:latin typeface="Economica"/>
                          <a:ea typeface="Economica"/>
                          <a:cs typeface="Economica"/>
                          <a:sym typeface="Economica"/>
                        </a:rPr>
                        <a:t>Mostly plotly</a:t>
                      </a:r>
                      <a:endParaRPr sz="1200">
                        <a:latin typeface="Economica"/>
                        <a:ea typeface="Economica"/>
                        <a:cs typeface="Economica"/>
                        <a:sym typeface="Economica"/>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GB" sz="1200" b="1">
                          <a:latin typeface="Economica"/>
                          <a:ea typeface="Economica"/>
                          <a:cs typeface="Economica"/>
                          <a:sym typeface="Economica"/>
                        </a:rPr>
                        <a:t>FiJi</a:t>
                      </a:r>
                      <a:endParaRPr sz="1200" b="1">
                        <a:latin typeface="Economica"/>
                        <a:ea typeface="Economica"/>
                        <a:cs typeface="Economica"/>
                        <a:sym typeface="Economica"/>
                      </a:endParaRPr>
                    </a:p>
                  </a:txBody>
                  <a:tcPr marL="91425" marR="91425" marT="91425" marB="91425"/>
                </a:tc>
                <a:tc>
                  <a:txBody>
                    <a:bodyPr/>
                    <a:lstStyle/>
                    <a:p>
                      <a:pPr marL="0" lvl="0" indent="0" algn="l" rtl="0">
                        <a:spcBef>
                          <a:spcPts val="0"/>
                        </a:spcBef>
                        <a:spcAft>
                          <a:spcPts val="0"/>
                        </a:spcAft>
                        <a:buNone/>
                      </a:pPr>
                      <a:endParaRPr sz="1200">
                        <a:latin typeface="Economica"/>
                        <a:ea typeface="Economica"/>
                        <a:cs typeface="Economica"/>
                        <a:sym typeface="Economica"/>
                      </a:endParaRPr>
                    </a:p>
                  </a:txBody>
                  <a:tcPr marL="91425" marR="91425" marT="91425" marB="91425"/>
                </a:tc>
                <a:tc>
                  <a:txBody>
                    <a:bodyPr/>
                    <a:lstStyle/>
                    <a:p>
                      <a:pPr marL="0" lvl="0" indent="0" algn="l" rtl="0">
                        <a:spcBef>
                          <a:spcPts val="0"/>
                        </a:spcBef>
                        <a:spcAft>
                          <a:spcPts val="0"/>
                        </a:spcAft>
                        <a:buNone/>
                      </a:pPr>
                      <a:endParaRPr sz="1200">
                        <a:latin typeface="Economica"/>
                        <a:ea typeface="Economica"/>
                        <a:cs typeface="Economica"/>
                        <a:sym typeface="Economica"/>
                      </a:endParaRPr>
                    </a:p>
                  </a:txBody>
                  <a:tcPr marL="91425" marR="91425" marT="91425" marB="91425">
                    <a:solidFill>
                      <a:srgbClr val="FF9900"/>
                    </a:solidFill>
                  </a:tcPr>
                </a:tc>
                <a:tc>
                  <a:txBody>
                    <a:bodyPr/>
                    <a:lstStyle/>
                    <a:p>
                      <a:pPr marL="0" lvl="0" indent="0" algn="l" rtl="0">
                        <a:spcBef>
                          <a:spcPts val="0"/>
                        </a:spcBef>
                        <a:spcAft>
                          <a:spcPts val="0"/>
                        </a:spcAft>
                        <a:buNone/>
                      </a:pPr>
                      <a:r>
                        <a:rPr lang="en-GB" sz="1200">
                          <a:latin typeface="Economica"/>
                          <a:ea typeface="Economica"/>
                          <a:cs typeface="Economica"/>
                          <a:sym typeface="Economica"/>
                        </a:rPr>
                        <a:t>Image representation, feature extraction, visualization</a:t>
                      </a:r>
                      <a:endParaRPr sz="1200">
                        <a:latin typeface="Economica"/>
                        <a:ea typeface="Economica"/>
                        <a:cs typeface="Economica"/>
                        <a:sym typeface="Economica"/>
                      </a:endParaRPr>
                    </a:p>
                  </a:txBody>
                  <a:tcPr marL="91425" marR="91425" marT="91425" marB="91425"/>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GB" sz="1200" b="1">
                          <a:latin typeface="Economica"/>
                          <a:ea typeface="Economica"/>
                          <a:cs typeface="Economica"/>
                          <a:sym typeface="Economica"/>
                        </a:rPr>
                        <a:t>keras</a:t>
                      </a:r>
                      <a:endParaRPr sz="1200" b="1">
                        <a:latin typeface="Economica"/>
                        <a:ea typeface="Economica"/>
                        <a:cs typeface="Economica"/>
                        <a:sym typeface="Economica"/>
                      </a:endParaRPr>
                    </a:p>
                  </a:txBody>
                  <a:tcPr marL="91425" marR="91425" marT="91425" marB="91425"/>
                </a:tc>
                <a:tc>
                  <a:txBody>
                    <a:bodyPr/>
                    <a:lstStyle/>
                    <a:p>
                      <a:pPr marL="0" lvl="0" indent="0" algn="l" rtl="0">
                        <a:spcBef>
                          <a:spcPts val="0"/>
                        </a:spcBef>
                        <a:spcAft>
                          <a:spcPts val="0"/>
                        </a:spcAft>
                        <a:buNone/>
                      </a:pPr>
                      <a:endParaRPr sz="1200">
                        <a:latin typeface="Economica"/>
                        <a:ea typeface="Economica"/>
                        <a:cs typeface="Economica"/>
                        <a:sym typeface="Economica"/>
                      </a:endParaRPr>
                    </a:p>
                  </a:txBody>
                  <a:tcPr marL="91425" marR="91425" marT="91425" marB="91425"/>
                </a:tc>
                <a:tc>
                  <a:txBody>
                    <a:bodyPr/>
                    <a:lstStyle/>
                    <a:p>
                      <a:pPr marL="0" lvl="0" indent="0" algn="l" rtl="0">
                        <a:spcBef>
                          <a:spcPts val="0"/>
                        </a:spcBef>
                        <a:spcAft>
                          <a:spcPts val="0"/>
                        </a:spcAft>
                        <a:buNone/>
                      </a:pPr>
                      <a:endParaRPr sz="1200">
                        <a:latin typeface="Economica"/>
                        <a:ea typeface="Economica"/>
                        <a:cs typeface="Economica"/>
                        <a:sym typeface="Economica"/>
                      </a:endParaRPr>
                    </a:p>
                  </a:txBody>
                  <a:tcPr marL="91425" marR="91425" marT="91425" marB="91425">
                    <a:solidFill>
                      <a:srgbClr val="FF9900"/>
                    </a:solidFill>
                  </a:tcPr>
                </a:tc>
                <a:tc>
                  <a:txBody>
                    <a:bodyPr/>
                    <a:lstStyle/>
                    <a:p>
                      <a:pPr marL="0" lvl="0" indent="0" algn="l" rtl="0">
                        <a:spcBef>
                          <a:spcPts val="0"/>
                        </a:spcBef>
                        <a:spcAft>
                          <a:spcPts val="0"/>
                        </a:spcAft>
                        <a:buNone/>
                      </a:pPr>
                      <a:r>
                        <a:rPr lang="en-GB" sz="1200">
                          <a:latin typeface="Economica"/>
                          <a:ea typeface="Economica"/>
                          <a:cs typeface="Economica"/>
                          <a:sym typeface="Economica"/>
                        </a:rPr>
                        <a:t>DNN training / evaluation</a:t>
                      </a:r>
                      <a:endParaRPr sz="1200">
                        <a:latin typeface="Economica"/>
                        <a:ea typeface="Economica"/>
                        <a:cs typeface="Economica"/>
                        <a:sym typeface="Economica"/>
                      </a:endParaRPr>
                    </a:p>
                  </a:txBody>
                  <a:tcPr marL="91425" marR="91425" marT="91425" marB="91425"/>
                </a:tc>
                <a:extLst>
                  <a:ext uri="{0D108BD9-81ED-4DB2-BD59-A6C34878D82A}">
                    <a16:rowId xmlns:a16="http://schemas.microsoft.com/office/drawing/2014/main" val="10007"/>
                  </a:ext>
                </a:extLst>
              </a:tr>
              <a:tr h="381000">
                <a:tc>
                  <a:txBody>
                    <a:bodyPr/>
                    <a:lstStyle/>
                    <a:p>
                      <a:pPr marL="0" lvl="0" indent="0" algn="l" rtl="0">
                        <a:spcBef>
                          <a:spcPts val="0"/>
                        </a:spcBef>
                        <a:spcAft>
                          <a:spcPts val="0"/>
                        </a:spcAft>
                        <a:buNone/>
                      </a:pPr>
                      <a:r>
                        <a:rPr lang="en-GB" sz="1200" b="1">
                          <a:latin typeface="Economica"/>
                          <a:ea typeface="Economica"/>
                          <a:cs typeface="Economica"/>
                          <a:sym typeface="Economica"/>
                        </a:rPr>
                        <a:t>git</a:t>
                      </a:r>
                      <a:endParaRPr sz="1200" b="1">
                        <a:latin typeface="Economica"/>
                        <a:ea typeface="Economica"/>
                        <a:cs typeface="Economica"/>
                        <a:sym typeface="Economica"/>
                      </a:endParaRPr>
                    </a:p>
                  </a:txBody>
                  <a:tcPr marL="91425" marR="91425" marT="91425" marB="91425"/>
                </a:tc>
                <a:tc>
                  <a:txBody>
                    <a:bodyPr/>
                    <a:lstStyle/>
                    <a:p>
                      <a:pPr marL="0" lvl="0" indent="0" algn="l" rtl="0">
                        <a:spcBef>
                          <a:spcPts val="0"/>
                        </a:spcBef>
                        <a:spcAft>
                          <a:spcPts val="0"/>
                        </a:spcAft>
                        <a:buNone/>
                      </a:pPr>
                      <a:r>
                        <a:rPr lang="en-GB" sz="1200">
                          <a:latin typeface="Economica"/>
                          <a:ea typeface="Economica"/>
                          <a:cs typeface="Economica"/>
                          <a:sym typeface="Economica"/>
                        </a:rPr>
                        <a:t>?</a:t>
                      </a:r>
                      <a:endParaRPr sz="1200">
                        <a:latin typeface="Economica"/>
                        <a:ea typeface="Economica"/>
                        <a:cs typeface="Economica"/>
                        <a:sym typeface="Economica"/>
                      </a:endParaRPr>
                    </a:p>
                  </a:txBody>
                  <a:tcPr marL="91425" marR="91425" marT="91425" marB="91425">
                    <a:solidFill>
                      <a:srgbClr val="FF9900"/>
                    </a:solidFill>
                  </a:tcPr>
                </a:tc>
                <a:tc>
                  <a:txBody>
                    <a:bodyPr/>
                    <a:lstStyle/>
                    <a:p>
                      <a:pPr marL="0" lvl="0" indent="0" algn="l" rtl="0">
                        <a:spcBef>
                          <a:spcPts val="0"/>
                        </a:spcBef>
                        <a:spcAft>
                          <a:spcPts val="0"/>
                        </a:spcAft>
                        <a:buNone/>
                      </a:pPr>
                      <a:endParaRPr sz="1200">
                        <a:latin typeface="Economica"/>
                        <a:ea typeface="Economica"/>
                        <a:cs typeface="Economica"/>
                        <a:sym typeface="Economica"/>
                      </a:endParaRPr>
                    </a:p>
                  </a:txBody>
                  <a:tcPr marL="91425" marR="91425" marT="91425" marB="91425"/>
                </a:tc>
                <a:tc>
                  <a:txBody>
                    <a:bodyPr/>
                    <a:lstStyle/>
                    <a:p>
                      <a:pPr marL="0" lvl="0" indent="0" algn="l" rtl="0">
                        <a:spcBef>
                          <a:spcPts val="0"/>
                        </a:spcBef>
                        <a:spcAft>
                          <a:spcPts val="0"/>
                        </a:spcAft>
                        <a:buNone/>
                      </a:pPr>
                      <a:r>
                        <a:rPr lang="en-GB" sz="1200">
                          <a:latin typeface="Economica"/>
                          <a:ea typeface="Economica"/>
                          <a:cs typeface="Economica"/>
                          <a:sym typeface="Economica"/>
                        </a:rPr>
                        <a:t>Would help</a:t>
                      </a:r>
                      <a:endParaRPr sz="1200">
                        <a:latin typeface="Economica"/>
                        <a:ea typeface="Economica"/>
                        <a:cs typeface="Economica"/>
                        <a:sym typeface="Economica"/>
                      </a:endParaRPr>
                    </a:p>
                  </a:txBody>
                  <a:tcPr marL="91425" marR="91425" marT="91425" marB="91425"/>
                </a:tc>
                <a:extLst>
                  <a:ext uri="{0D108BD9-81ED-4DB2-BD59-A6C34878D82A}">
                    <a16:rowId xmlns:a16="http://schemas.microsoft.com/office/drawing/2014/main" val="10008"/>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311700" y="239725"/>
            <a:ext cx="8520600" cy="56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Περιεχόμενα</a:t>
            </a:r>
            <a:endParaRPr/>
          </a:p>
        </p:txBody>
      </p:sp>
      <p:sp>
        <p:nvSpPr>
          <p:cNvPr id="82" name="Google Shape;82;p16"/>
          <p:cNvSpPr txBox="1">
            <a:spLocks noGrp="1"/>
          </p:cNvSpPr>
          <p:nvPr>
            <p:ph type="body" idx="1"/>
          </p:nvPr>
        </p:nvSpPr>
        <p:spPr>
          <a:xfrm>
            <a:off x="311700" y="802225"/>
            <a:ext cx="8619300" cy="3777000"/>
          </a:xfrm>
          <a:prstGeom prst="rect">
            <a:avLst/>
          </a:prstGeom>
        </p:spPr>
        <p:txBody>
          <a:bodyPr spcFirstLastPara="1" wrap="square" lIns="91425" tIns="91425" rIns="91425" bIns="91425" anchor="t" anchorCtr="0">
            <a:noAutofit/>
          </a:bodyPr>
          <a:lstStyle/>
          <a:p>
            <a:pPr marL="342900" lvl="0" indent="-314960" algn="l" rtl="0">
              <a:lnSpc>
                <a:spcPct val="80000"/>
              </a:lnSpc>
              <a:spcBef>
                <a:spcPts val="0"/>
              </a:spcBef>
              <a:spcAft>
                <a:spcPts val="0"/>
              </a:spcAft>
              <a:buClr>
                <a:srgbClr val="1C4587"/>
              </a:buClr>
              <a:buSzPts val="1800"/>
              <a:buChar char="•"/>
            </a:pPr>
            <a:r>
              <a:rPr lang="en-GB" dirty="0" err="1">
                <a:solidFill>
                  <a:srgbClr val="1C4587"/>
                </a:solidFill>
              </a:rPr>
              <a:t>Θέμ</a:t>
            </a:r>
            <a:r>
              <a:rPr lang="en-GB" dirty="0">
                <a:solidFill>
                  <a:srgbClr val="1C4587"/>
                </a:solidFill>
              </a:rPr>
              <a:t>α</a:t>
            </a:r>
            <a:r>
              <a:rPr lang="en-GB" dirty="0" err="1">
                <a:solidFill>
                  <a:srgbClr val="1C4587"/>
                </a:solidFill>
              </a:rPr>
              <a:t>τ</a:t>
            </a:r>
            <a:r>
              <a:rPr lang="en-GB" dirty="0">
                <a:solidFill>
                  <a:srgbClr val="1C4587"/>
                </a:solidFill>
              </a:rPr>
              <a:t>α α</a:t>
            </a:r>
            <a:r>
              <a:rPr lang="en-GB" dirty="0" err="1">
                <a:solidFill>
                  <a:srgbClr val="1C4587"/>
                </a:solidFill>
              </a:rPr>
              <a:t>νάλυσης</a:t>
            </a:r>
            <a:r>
              <a:rPr lang="en-GB" dirty="0">
                <a:solidFill>
                  <a:srgbClr val="1C4587"/>
                </a:solidFill>
              </a:rPr>
              <a:t> </a:t>
            </a:r>
            <a:r>
              <a:rPr lang="en-GB" dirty="0" err="1">
                <a:solidFill>
                  <a:srgbClr val="1C4587"/>
                </a:solidFill>
              </a:rPr>
              <a:t>σήμ</a:t>
            </a:r>
            <a:r>
              <a:rPr lang="en-GB" dirty="0">
                <a:solidFill>
                  <a:srgbClr val="1C4587"/>
                </a:solidFill>
              </a:rPr>
              <a:t>α</a:t>
            </a:r>
            <a:r>
              <a:rPr lang="en-GB" dirty="0" err="1">
                <a:solidFill>
                  <a:srgbClr val="1C4587"/>
                </a:solidFill>
              </a:rPr>
              <a:t>τος</a:t>
            </a:r>
            <a:r>
              <a:rPr lang="en-GB" dirty="0">
                <a:solidFill>
                  <a:srgbClr val="1C4587"/>
                </a:solidFill>
              </a:rPr>
              <a:t> </a:t>
            </a:r>
            <a:r>
              <a:rPr lang="en-GB" dirty="0" err="1">
                <a:solidFill>
                  <a:srgbClr val="1C4587"/>
                </a:solidFill>
              </a:rPr>
              <a:t>κ</a:t>
            </a:r>
            <a:r>
              <a:rPr lang="en-GB" dirty="0">
                <a:solidFill>
                  <a:srgbClr val="1C4587"/>
                </a:solidFill>
              </a:rPr>
              <a:t>α</a:t>
            </a:r>
            <a:r>
              <a:rPr lang="en-GB" dirty="0" err="1">
                <a:solidFill>
                  <a:srgbClr val="1C4587"/>
                </a:solidFill>
              </a:rPr>
              <a:t>ι</a:t>
            </a:r>
            <a:r>
              <a:rPr lang="en-GB" dirty="0">
                <a:solidFill>
                  <a:srgbClr val="1C4587"/>
                </a:solidFill>
              </a:rPr>
              <a:t> </a:t>
            </a:r>
            <a:r>
              <a:rPr lang="en-GB" b="1" dirty="0" err="1">
                <a:solidFill>
                  <a:srgbClr val="1C4587"/>
                </a:solidFill>
              </a:rPr>
              <a:t>εικόν</a:t>
            </a:r>
            <a:r>
              <a:rPr lang="en-GB" b="1" dirty="0">
                <a:solidFill>
                  <a:srgbClr val="1C4587"/>
                </a:solidFill>
              </a:rPr>
              <a:t>α</a:t>
            </a:r>
            <a:r>
              <a:rPr lang="en-GB" b="1" dirty="0" err="1">
                <a:solidFill>
                  <a:srgbClr val="1C4587"/>
                </a:solidFill>
              </a:rPr>
              <a:t>ς</a:t>
            </a:r>
            <a:r>
              <a:rPr lang="en-GB" dirty="0">
                <a:solidFill>
                  <a:srgbClr val="1C4587"/>
                </a:solidFill>
              </a:rPr>
              <a:t>.</a:t>
            </a:r>
            <a:endParaRPr dirty="0">
              <a:solidFill>
                <a:srgbClr val="1C4587"/>
              </a:solidFill>
            </a:endParaRPr>
          </a:p>
          <a:p>
            <a:pPr marL="342900" lvl="0" indent="-314960" algn="l" rtl="0">
              <a:lnSpc>
                <a:spcPct val="80000"/>
              </a:lnSpc>
              <a:spcBef>
                <a:spcPts val="448"/>
              </a:spcBef>
              <a:spcAft>
                <a:spcPts val="0"/>
              </a:spcAft>
              <a:buClr>
                <a:srgbClr val="1C4587"/>
              </a:buClr>
              <a:buSzPts val="1800"/>
              <a:buChar char="•"/>
            </a:pPr>
            <a:r>
              <a:rPr lang="en-GB" dirty="0" err="1">
                <a:solidFill>
                  <a:srgbClr val="1C4587"/>
                </a:solidFill>
              </a:rPr>
              <a:t>Αν</a:t>
            </a:r>
            <a:r>
              <a:rPr lang="en-GB" dirty="0">
                <a:solidFill>
                  <a:srgbClr val="1C4587"/>
                </a:solidFill>
              </a:rPr>
              <a:t>απα</a:t>
            </a:r>
            <a:r>
              <a:rPr lang="en-GB" dirty="0" err="1">
                <a:solidFill>
                  <a:srgbClr val="1C4587"/>
                </a:solidFill>
              </a:rPr>
              <a:t>ρ</a:t>
            </a:r>
            <a:r>
              <a:rPr lang="en-GB" dirty="0">
                <a:solidFill>
                  <a:srgbClr val="1C4587"/>
                </a:solidFill>
              </a:rPr>
              <a:t>α</a:t>
            </a:r>
            <a:r>
              <a:rPr lang="en-GB" dirty="0" err="1">
                <a:solidFill>
                  <a:srgbClr val="1C4587"/>
                </a:solidFill>
              </a:rPr>
              <a:t>στάσεις</a:t>
            </a:r>
            <a:r>
              <a:rPr lang="en-GB" dirty="0">
                <a:solidFill>
                  <a:srgbClr val="1C4587"/>
                </a:solidFill>
              </a:rPr>
              <a:t> </a:t>
            </a:r>
            <a:r>
              <a:rPr lang="en-GB" b="1" dirty="0" err="1">
                <a:solidFill>
                  <a:srgbClr val="1C4587"/>
                </a:solidFill>
              </a:rPr>
              <a:t>ήχου</a:t>
            </a:r>
            <a:r>
              <a:rPr lang="en-GB" dirty="0">
                <a:solidFill>
                  <a:srgbClr val="1C4587"/>
                </a:solidFill>
              </a:rPr>
              <a:t> </a:t>
            </a:r>
            <a:r>
              <a:rPr lang="en-GB" dirty="0" err="1">
                <a:solidFill>
                  <a:srgbClr val="1C4587"/>
                </a:solidFill>
              </a:rPr>
              <a:t>κ</a:t>
            </a:r>
            <a:r>
              <a:rPr lang="en-GB" dirty="0">
                <a:solidFill>
                  <a:srgbClr val="1C4587"/>
                </a:solidFill>
              </a:rPr>
              <a:t>α</a:t>
            </a:r>
            <a:r>
              <a:rPr lang="en-GB" dirty="0" err="1">
                <a:solidFill>
                  <a:srgbClr val="1C4587"/>
                </a:solidFill>
              </a:rPr>
              <a:t>ι</a:t>
            </a:r>
            <a:r>
              <a:rPr lang="en-GB" dirty="0">
                <a:solidFill>
                  <a:srgbClr val="1C4587"/>
                </a:solidFill>
              </a:rPr>
              <a:t> </a:t>
            </a:r>
            <a:r>
              <a:rPr lang="en-GB" dirty="0" err="1">
                <a:solidFill>
                  <a:srgbClr val="1C4587"/>
                </a:solidFill>
              </a:rPr>
              <a:t>εξ</a:t>
            </a:r>
            <a:r>
              <a:rPr lang="en-GB" dirty="0">
                <a:solidFill>
                  <a:srgbClr val="1C4587"/>
                </a:solidFill>
              </a:rPr>
              <a:t>α</a:t>
            </a:r>
            <a:r>
              <a:rPr lang="en-GB" dirty="0" err="1">
                <a:solidFill>
                  <a:srgbClr val="1C4587"/>
                </a:solidFill>
              </a:rPr>
              <a:t>γωγή</a:t>
            </a:r>
            <a:r>
              <a:rPr lang="en-GB" dirty="0">
                <a:solidFill>
                  <a:srgbClr val="1C4587"/>
                </a:solidFill>
              </a:rPr>
              <a:t> </a:t>
            </a:r>
            <a:r>
              <a:rPr lang="en-GB" b="1" dirty="0" err="1">
                <a:solidFill>
                  <a:srgbClr val="1C4587"/>
                </a:solidFill>
              </a:rPr>
              <a:t>χ</a:t>
            </a:r>
            <a:r>
              <a:rPr lang="en-GB" b="1" dirty="0">
                <a:solidFill>
                  <a:srgbClr val="1C4587"/>
                </a:solidFill>
              </a:rPr>
              <a:t>α</a:t>
            </a:r>
            <a:r>
              <a:rPr lang="en-GB" b="1" dirty="0" err="1">
                <a:solidFill>
                  <a:srgbClr val="1C4587"/>
                </a:solidFill>
              </a:rPr>
              <a:t>ρ</a:t>
            </a:r>
            <a:r>
              <a:rPr lang="en-GB" b="1" dirty="0">
                <a:solidFill>
                  <a:srgbClr val="1C4587"/>
                </a:solidFill>
              </a:rPr>
              <a:t>α</a:t>
            </a:r>
            <a:r>
              <a:rPr lang="en-GB" b="1" dirty="0" err="1">
                <a:solidFill>
                  <a:srgbClr val="1C4587"/>
                </a:solidFill>
              </a:rPr>
              <a:t>κτηριστικών</a:t>
            </a:r>
            <a:r>
              <a:rPr lang="en-GB" dirty="0">
                <a:solidFill>
                  <a:srgbClr val="1C4587"/>
                </a:solidFill>
              </a:rPr>
              <a:t>.</a:t>
            </a:r>
            <a:endParaRPr dirty="0">
              <a:solidFill>
                <a:srgbClr val="1C4587"/>
              </a:solidFill>
            </a:endParaRPr>
          </a:p>
          <a:p>
            <a:pPr marL="342900" lvl="0" indent="-314960" algn="l" rtl="0">
              <a:lnSpc>
                <a:spcPct val="80000"/>
              </a:lnSpc>
              <a:spcBef>
                <a:spcPts val="448"/>
              </a:spcBef>
              <a:spcAft>
                <a:spcPts val="0"/>
              </a:spcAft>
              <a:buClr>
                <a:srgbClr val="1C4587"/>
              </a:buClr>
              <a:buSzPts val="1800"/>
              <a:buChar char="•"/>
            </a:pPr>
            <a:r>
              <a:rPr lang="en-GB" dirty="0" err="1">
                <a:solidFill>
                  <a:srgbClr val="1C4587"/>
                </a:solidFill>
              </a:rPr>
              <a:t>Χ</a:t>
            </a:r>
            <a:r>
              <a:rPr lang="en-GB" dirty="0">
                <a:solidFill>
                  <a:srgbClr val="1C4587"/>
                </a:solidFill>
              </a:rPr>
              <a:t>α</a:t>
            </a:r>
            <a:r>
              <a:rPr lang="en-GB" dirty="0" err="1">
                <a:solidFill>
                  <a:srgbClr val="1C4587"/>
                </a:solidFill>
              </a:rPr>
              <a:t>ρ</a:t>
            </a:r>
            <a:r>
              <a:rPr lang="en-GB" dirty="0">
                <a:solidFill>
                  <a:srgbClr val="1C4587"/>
                </a:solidFill>
              </a:rPr>
              <a:t>α</a:t>
            </a:r>
            <a:r>
              <a:rPr lang="en-GB" dirty="0" err="1">
                <a:solidFill>
                  <a:srgbClr val="1C4587"/>
                </a:solidFill>
              </a:rPr>
              <a:t>κτηρισμός</a:t>
            </a:r>
            <a:r>
              <a:rPr lang="en-GB" dirty="0">
                <a:solidFill>
                  <a:srgbClr val="1C4587"/>
                </a:solidFill>
              </a:rPr>
              <a:t> α</a:t>
            </a:r>
            <a:r>
              <a:rPr lang="en-GB" dirty="0" err="1">
                <a:solidFill>
                  <a:srgbClr val="1C4587"/>
                </a:solidFill>
              </a:rPr>
              <a:t>κουστικού</a:t>
            </a:r>
            <a:r>
              <a:rPr lang="en-GB" dirty="0">
                <a:solidFill>
                  <a:srgbClr val="1C4587"/>
                </a:solidFill>
              </a:rPr>
              <a:t> </a:t>
            </a:r>
            <a:r>
              <a:rPr lang="en-GB" dirty="0" err="1">
                <a:solidFill>
                  <a:srgbClr val="1C4587"/>
                </a:solidFill>
              </a:rPr>
              <a:t>σήμ</a:t>
            </a:r>
            <a:r>
              <a:rPr lang="en-GB" dirty="0">
                <a:solidFill>
                  <a:srgbClr val="1C4587"/>
                </a:solidFill>
              </a:rPr>
              <a:t>α</a:t>
            </a:r>
            <a:r>
              <a:rPr lang="en-GB" dirty="0" err="1">
                <a:solidFill>
                  <a:srgbClr val="1C4587"/>
                </a:solidFill>
              </a:rPr>
              <a:t>τος</a:t>
            </a:r>
            <a:r>
              <a:rPr lang="en-GB" dirty="0">
                <a:solidFill>
                  <a:srgbClr val="1C4587"/>
                </a:solidFill>
              </a:rPr>
              <a:t>: </a:t>
            </a:r>
            <a:r>
              <a:rPr lang="en-GB" b="1" dirty="0" err="1">
                <a:solidFill>
                  <a:srgbClr val="1C4587"/>
                </a:solidFill>
              </a:rPr>
              <a:t>τ</a:t>
            </a:r>
            <a:r>
              <a:rPr lang="en-GB" b="1" dirty="0">
                <a:solidFill>
                  <a:srgbClr val="1C4587"/>
                </a:solidFill>
              </a:rPr>
              <a:t>α</a:t>
            </a:r>
            <a:r>
              <a:rPr lang="en-GB" b="1" dirty="0" err="1">
                <a:solidFill>
                  <a:srgbClr val="1C4587"/>
                </a:solidFill>
              </a:rPr>
              <a:t>ξινόμηση</a:t>
            </a:r>
            <a:r>
              <a:rPr lang="en-GB" dirty="0">
                <a:solidFill>
                  <a:srgbClr val="1C4587"/>
                </a:solidFill>
              </a:rPr>
              <a:t>, </a:t>
            </a:r>
            <a:r>
              <a:rPr lang="en-GB" b="1" dirty="0" err="1">
                <a:solidFill>
                  <a:srgbClr val="1C4587"/>
                </a:solidFill>
              </a:rPr>
              <a:t>τμημ</a:t>
            </a:r>
            <a:r>
              <a:rPr lang="en-GB" b="1" dirty="0">
                <a:solidFill>
                  <a:srgbClr val="1C4587"/>
                </a:solidFill>
              </a:rPr>
              <a:t>α</a:t>
            </a:r>
            <a:r>
              <a:rPr lang="en-GB" b="1" dirty="0" err="1">
                <a:solidFill>
                  <a:srgbClr val="1C4587"/>
                </a:solidFill>
              </a:rPr>
              <a:t>το</a:t>
            </a:r>
            <a:r>
              <a:rPr lang="en-GB" b="1" dirty="0">
                <a:solidFill>
                  <a:srgbClr val="1C4587"/>
                </a:solidFill>
              </a:rPr>
              <a:t>π</a:t>
            </a:r>
            <a:r>
              <a:rPr lang="en-GB" b="1" dirty="0" err="1">
                <a:solidFill>
                  <a:srgbClr val="1C4587"/>
                </a:solidFill>
              </a:rPr>
              <a:t>οίηση</a:t>
            </a:r>
            <a:r>
              <a:rPr lang="en-GB" dirty="0">
                <a:solidFill>
                  <a:srgbClr val="1C4587"/>
                </a:solidFill>
              </a:rPr>
              <a:t>, </a:t>
            </a:r>
            <a:r>
              <a:rPr lang="en-GB" b="1" dirty="0" err="1">
                <a:solidFill>
                  <a:srgbClr val="1C4587"/>
                </a:solidFill>
              </a:rPr>
              <a:t>ομ</a:t>
            </a:r>
            <a:r>
              <a:rPr lang="en-GB" b="1" dirty="0">
                <a:solidFill>
                  <a:srgbClr val="1C4587"/>
                </a:solidFill>
              </a:rPr>
              <a:t>α</a:t>
            </a:r>
            <a:r>
              <a:rPr lang="en-GB" b="1" dirty="0" err="1">
                <a:solidFill>
                  <a:srgbClr val="1C4587"/>
                </a:solidFill>
              </a:rPr>
              <a:t>δο</a:t>
            </a:r>
            <a:r>
              <a:rPr lang="en-GB" b="1" dirty="0">
                <a:solidFill>
                  <a:srgbClr val="1C4587"/>
                </a:solidFill>
              </a:rPr>
              <a:t>π</a:t>
            </a:r>
            <a:r>
              <a:rPr lang="en-GB" b="1" dirty="0" err="1">
                <a:solidFill>
                  <a:srgbClr val="1C4587"/>
                </a:solidFill>
              </a:rPr>
              <a:t>οίηση</a:t>
            </a:r>
            <a:r>
              <a:rPr lang="en-GB" dirty="0">
                <a:solidFill>
                  <a:srgbClr val="1C4587"/>
                </a:solidFill>
              </a:rPr>
              <a:t>, </a:t>
            </a:r>
            <a:r>
              <a:rPr lang="en-GB" b="1" dirty="0">
                <a:solidFill>
                  <a:srgbClr val="1C4587"/>
                </a:solidFill>
              </a:rPr>
              <a:t>α</a:t>
            </a:r>
            <a:r>
              <a:rPr lang="en-GB" b="1" dirty="0" err="1">
                <a:solidFill>
                  <a:srgbClr val="1C4587"/>
                </a:solidFill>
              </a:rPr>
              <a:t>ντιστοίχιση</a:t>
            </a:r>
            <a:r>
              <a:rPr lang="en-GB" dirty="0">
                <a:solidFill>
                  <a:srgbClr val="1C4587"/>
                </a:solidFill>
              </a:rPr>
              <a:t>.</a:t>
            </a:r>
            <a:endParaRPr dirty="0">
              <a:solidFill>
                <a:srgbClr val="1C4587"/>
              </a:solidFill>
            </a:endParaRPr>
          </a:p>
          <a:p>
            <a:pPr marL="342900" lvl="0" indent="-314960" algn="l" rtl="0">
              <a:lnSpc>
                <a:spcPct val="80000"/>
              </a:lnSpc>
              <a:spcBef>
                <a:spcPts val="448"/>
              </a:spcBef>
              <a:spcAft>
                <a:spcPts val="0"/>
              </a:spcAft>
              <a:buClr>
                <a:srgbClr val="1C4587"/>
              </a:buClr>
              <a:buSzPts val="1800"/>
              <a:buChar char="•"/>
            </a:pPr>
            <a:r>
              <a:rPr lang="en-GB" dirty="0" err="1">
                <a:solidFill>
                  <a:srgbClr val="1C4587"/>
                </a:solidFill>
              </a:rPr>
              <a:t>Αν</a:t>
            </a:r>
            <a:r>
              <a:rPr lang="en-GB" dirty="0">
                <a:solidFill>
                  <a:srgbClr val="1C4587"/>
                </a:solidFill>
              </a:rPr>
              <a:t>α</a:t>
            </a:r>
            <a:r>
              <a:rPr lang="en-GB" dirty="0" err="1">
                <a:solidFill>
                  <a:srgbClr val="1C4587"/>
                </a:solidFill>
              </a:rPr>
              <a:t>γνώριση</a:t>
            </a:r>
            <a:r>
              <a:rPr lang="en-GB" dirty="0">
                <a:solidFill>
                  <a:srgbClr val="1C4587"/>
                </a:solidFill>
              </a:rPr>
              <a:t> </a:t>
            </a:r>
            <a:r>
              <a:rPr lang="en-GB" b="1" dirty="0" err="1">
                <a:solidFill>
                  <a:srgbClr val="1C4587"/>
                </a:solidFill>
              </a:rPr>
              <a:t>φωνής</a:t>
            </a:r>
            <a:r>
              <a:rPr lang="en-GB" dirty="0">
                <a:solidFill>
                  <a:srgbClr val="1C4587"/>
                </a:solidFill>
              </a:rPr>
              <a:t>. </a:t>
            </a:r>
            <a:endParaRPr dirty="0">
              <a:solidFill>
                <a:srgbClr val="1C4587"/>
              </a:solidFill>
            </a:endParaRPr>
          </a:p>
          <a:p>
            <a:pPr marL="342900" lvl="0" indent="-314960" algn="l" rtl="0">
              <a:lnSpc>
                <a:spcPct val="80000"/>
              </a:lnSpc>
              <a:spcBef>
                <a:spcPts val="448"/>
              </a:spcBef>
              <a:spcAft>
                <a:spcPts val="0"/>
              </a:spcAft>
              <a:buClr>
                <a:srgbClr val="1C4587"/>
              </a:buClr>
              <a:buSzPts val="1800"/>
              <a:buChar char="•"/>
            </a:pPr>
            <a:r>
              <a:rPr lang="en-GB" dirty="0" err="1">
                <a:solidFill>
                  <a:srgbClr val="1C4587"/>
                </a:solidFill>
              </a:rPr>
              <a:t>Εισ</a:t>
            </a:r>
            <a:r>
              <a:rPr lang="en-GB" dirty="0">
                <a:solidFill>
                  <a:srgbClr val="1C4587"/>
                </a:solidFill>
              </a:rPr>
              <a:t>α</a:t>
            </a:r>
            <a:r>
              <a:rPr lang="en-GB" dirty="0" err="1">
                <a:solidFill>
                  <a:srgbClr val="1C4587"/>
                </a:solidFill>
              </a:rPr>
              <a:t>γωγή</a:t>
            </a:r>
            <a:r>
              <a:rPr lang="en-GB" dirty="0">
                <a:solidFill>
                  <a:srgbClr val="1C4587"/>
                </a:solidFill>
              </a:rPr>
              <a:t> </a:t>
            </a:r>
            <a:r>
              <a:rPr lang="en-GB" dirty="0" err="1">
                <a:solidFill>
                  <a:srgbClr val="1C4587"/>
                </a:solidFill>
              </a:rPr>
              <a:t>σε</a:t>
            </a:r>
            <a:r>
              <a:rPr lang="en-GB" dirty="0">
                <a:solidFill>
                  <a:srgbClr val="1C4587"/>
                </a:solidFill>
              </a:rPr>
              <a:t> </a:t>
            </a:r>
            <a:r>
              <a:rPr lang="en-GB" dirty="0" err="1">
                <a:solidFill>
                  <a:srgbClr val="1C4587"/>
                </a:solidFill>
              </a:rPr>
              <a:t>δεδομέν</a:t>
            </a:r>
            <a:r>
              <a:rPr lang="en-GB" dirty="0">
                <a:solidFill>
                  <a:srgbClr val="1C4587"/>
                </a:solidFill>
              </a:rPr>
              <a:t>α </a:t>
            </a:r>
            <a:r>
              <a:rPr lang="en-GB" dirty="0" err="1">
                <a:solidFill>
                  <a:srgbClr val="1C4587"/>
                </a:solidFill>
              </a:rPr>
              <a:t>εικόν</a:t>
            </a:r>
            <a:r>
              <a:rPr lang="en-GB" dirty="0">
                <a:solidFill>
                  <a:srgbClr val="1C4587"/>
                </a:solidFill>
              </a:rPr>
              <a:t>α</a:t>
            </a:r>
            <a:r>
              <a:rPr lang="en-GB" dirty="0" err="1">
                <a:solidFill>
                  <a:srgbClr val="1C4587"/>
                </a:solidFill>
              </a:rPr>
              <a:t>ς</a:t>
            </a:r>
            <a:r>
              <a:rPr lang="en-GB" dirty="0">
                <a:solidFill>
                  <a:srgbClr val="1C4587"/>
                </a:solidFill>
              </a:rPr>
              <a:t>, </a:t>
            </a:r>
            <a:r>
              <a:rPr lang="en-GB" b="1" dirty="0" err="1">
                <a:solidFill>
                  <a:srgbClr val="1C4587"/>
                </a:solidFill>
              </a:rPr>
              <a:t>κωδικο</a:t>
            </a:r>
            <a:r>
              <a:rPr lang="en-GB" b="1" dirty="0">
                <a:solidFill>
                  <a:srgbClr val="1C4587"/>
                </a:solidFill>
              </a:rPr>
              <a:t>π</a:t>
            </a:r>
            <a:r>
              <a:rPr lang="en-GB" b="1" dirty="0" err="1">
                <a:solidFill>
                  <a:srgbClr val="1C4587"/>
                </a:solidFill>
              </a:rPr>
              <a:t>οίηση</a:t>
            </a:r>
            <a:r>
              <a:rPr lang="en-GB" dirty="0">
                <a:solidFill>
                  <a:srgbClr val="1C4587"/>
                </a:solidFill>
              </a:rPr>
              <a:t> </a:t>
            </a:r>
            <a:r>
              <a:rPr lang="en-GB" dirty="0" err="1">
                <a:solidFill>
                  <a:srgbClr val="1C4587"/>
                </a:solidFill>
              </a:rPr>
              <a:t>κ</a:t>
            </a:r>
            <a:r>
              <a:rPr lang="en-GB" dirty="0">
                <a:solidFill>
                  <a:srgbClr val="1C4587"/>
                </a:solidFill>
              </a:rPr>
              <a:t>α</a:t>
            </a:r>
            <a:r>
              <a:rPr lang="en-GB" dirty="0" err="1">
                <a:solidFill>
                  <a:srgbClr val="1C4587"/>
                </a:solidFill>
              </a:rPr>
              <a:t>ι</a:t>
            </a:r>
            <a:r>
              <a:rPr lang="en-GB" dirty="0">
                <a:solidFill>
                  <a:srgbClr val="1C4587"/>
                </a:solidFill>
              </a:rPr>
              <a:t> α</a:t>
            </a:r>
            <a:r>
              <a:rPr lang="en-GB" dirty="0" err="1">
                <a:solidFill>
                  <a:srgbClr val="1C4587"/>
                </a:solidFill>
              </a:rPr>
              <a:t>ν</a:t>
            </a:r>
            <a:r>
              <a:rPr lang="en-GB" dirty="0">
                <a:solidFill>
                  <a:srgbClr val="1C4587"/>
                </a:solidFill>
              </a:rPr>
              <a:t>απα</a:t>
            </a:r>
            <a:r>
              <a:rPr lang="en-GB" dirty="0" err="1">
                <a:solidFill>
                  <a:srgbClr val="1C4587"/>
                </a:solidFill>
              </a:rPr>
              <a:t>ράστ</a:t>
            </a:r>
            <a:r>
              <a:rPr lang="en-GB" dirty="0">
                <a:solidFill>
                  <a:srgbClr val="1C4587"/>
                </a:solidFill>
              </a:rPr>
              <a:t>α</a:t>
            </a:r>
            <a:r>
              <a:rPr lang="en-GB" dirty="0" err="1">
                <a:solidFill>
                  <a:srgbClr val="1C4587"/>
                </a:solidFill>
              </a:rPr>
              <a:t>ση</a:t>
            </a:r>
            <a:r>
              <a:rPr lang="en-GB" dirty="0">
                <a:solidFill>
                  <a:srgbClr val="1C4587"/>
                </a:solidFill>
              </a:rPr>
              <a:t>, βα</a:t>
            </a:r>
            <a:r>
              <a:rPr lang="en-GB" dirty="0" err="1">
                <a:solidFill>
                  <a:srgbClr val="1C4587"/>
                </a:solidFill>
              </a:rPr>
              <a:t>σικές</a:t>
            </a:r>
            <a:r>
              <a:rPr lang="en-GB" dirty="0">
                <a:solidFill>
                  <a:srgbClr val="1C4587"/>
                </a:solidFill>
              </a:rPr>
              <a:t> </a:t>
            </a:r>
            <a:r>
              <a:rPr lang="en-GB" dirty="0" err="1">
                <a:solidFill>
                  <a:srgbClr val="1C4587"/>
                </a:solidFill>
              </a:rPr>
              <a:t>έννοιες</a:t>
            </a:r>
            <a:r>
              <a:rPr lang="en-GB" dirty="0">
                <a:solidFill>
                  <a:srgbClr val="1C4587"/>
                </a:solidFill>
              </a:rPr>
              <a:t> </a:t>
            </a:r>
            <a:r>
              <a:rPr lang="en-GB" b="1" dirty="0" err="1">
                <a:solidFill>
                  <a:srgbClr val="1C4587"/>
                </a:solidFill>
              </a:rPr>
              <a:t>μηχ</a:t>
            </a:r>
            <a:r>
              <a:rPr lang="en-GB" b="1" dirty="0">
                <a:solidFill>
                  <a:srgbClr val="1C4587"/>
                </a:solidFill>
              </a:rPr>
              <a:t>α</a:t>
            </a:r>
            <a:r>
              <a:rPr lang="en-GB" b="1" dirty="0" err="1">
                <a:solidFill>
                  <a:srgbClr val="1C4587"/>
                </a:solidFill>
              </a:rPr>
              <a:t>νικής</a:t>
            </a:r>
            <a:r>
              <a:rPr lang="en-GB" b="1" dirty="0">
                <a:solidFill>
                  <a:srgbClr val="1C4587"/>
                </a:solidFill>
              </a:rPr>
              <a:t> </a:t>
            </a:r>
            <a:r>
              <a:rPr lang="en-GB" b="1" dirty="0" err="1">
                <a:solidFill>
                  <a:srgbClr val="1C4587"/>
                </a:solidFill>
              </a:rPr>
              <a:t>όρ</a:t>
            </a:r>
            <a:r>
              <a:rPr lang="en-GB" b="1" dirty="0">
                <a:solidFill>
                  <a:srgbClr val="1C4587"/>
                </a:solidFill>
              </a:rPr>
              <a:t>α</a:t>
            </a:r>
            <a:r>
              <a:rPr lang="en-GB" b="1" dirty="0" err="1">
                <a:solidFill>
                  <a:srgbClr val="1C4587"/>
                </a:solidFill>
              </a:rPr>
              <a:t>σης</a:t>
            </a:r>
            <a:r>
              <a:rPr lang="en-GB" dirty="0">
                <a:solidFill>
                  <a:srgbClr val="1C4587"/>
                </a:solidFill>
              </a:rPr>
              <a:t>.</a:t>
            </a:r>
            <a:endParaRPr dirty="0">
              <a:solidFill>
                <a:srgbClr val="1C4587"/>
              </a:solidFill>
            </a:endParaRPr>
          </a:p>
          <a:p>
            <a:pPr marL="342900" lvl="0" indent="-314960" algn="l" rtl="0">
              <a:lnSpc>
                <a:spcPct val="80000"/>
              </a:lnSpc>
              <a:spcBef>
                <a:spcPts val="448"/>
              </a:spcBef>
              <a:spcAft>
                <a:spcPts val="0"/>
              </a:spcAft>
              <a:buClr>
                <a:srgbClr val="1C4587"/>
              </a:buClr>
              <a:buSzPts val="1800"/>
              <a:buChar char="•"/>
            </a:pPr>
            <a:r>
              <a:rPr lang="en-GB" dirty="0" err="1">
                <a:solidFill>
                  <a:srgbClr val="1C4587"/>
                </a:solidFill>
              </a:rPr>
              <a:t>Ε</a:t>
            </a:r>
            <a:r>
              <a:rPr lang="en-GB" dirty="0">
                <a:solidFill>
                  <a:srgbClr val="1C4587"/>
                </a:solidFill>
              </a:rPr>
              <a:t>π</a:t>
            </a:r>
            <a:r>
              <a:rPr lang="en-GB" dirty="0" err="1">
                <a:solidFill>
                  <a:srgbClr val="1C4587"/>
                </a:solidFill>
              </a:rPr>
              <a:t>εξεργ</a:t>
            </a:r>
            <a:r>
              <a:rPr lang="en-GB" dirty="0">
                <a:solidFill>
                  <a:srgbClr val="1C4587"/>
                </a:solidFill>
              </a:rPr>
              <a:t>α</a:t>
            </a:r>
            <a:r>
              <a:rPr lang="en-GB" dirty="0" err="1">
                <a:solidFill>
                  <a:srgbClr val="1C4587"/>
                </a:solidFill>
              </a:rPr>
              <a:t>σί</a:t>
            </a:r>
            <a:r>
              <a:rPr lang="en-GB" dirty="0">
                <a:solidFill>
                  <a:srgbClr val="1C4587"/>
                </a:solidFill>
              </a:rPr>
              <a:t>α </a:t>
            </a:r>
            <a:r>
              <a:rPr lang="en-GB" dirty="0" err="1">
                <a:solidFill>
                  <a:srgbClr val="1C4587"/>
                </a:solidFill>
              </a:rPr>
              <a:t>εικόν</a:t>
            </a:r>
            <a:r>
              <a:rPr lang="en-GB" dirty="0">
                <a:solidFill>
                  <a:srgbClr val="1C4587"/>
                </a:solidFill>
              </a:rPr>
              <a:t>α</a:t>
            </a:r>
            <a:r>
              <a:rPr lang="en-GB" dirty="0" err="1">
                <a:solidFill>
                  <a:srgbClr val="1C4587"/>
                </a:solidFill>
              </a:rPr>
              <a:t>ς</a:t>
            </a:r>
            <a:r>
              <a:rPr lang="en-GB" dirty="0">
                <a:solidFill>
                  <a:srgbClr val="1C4587"/>
                </a:solidFill>
              </a:rPr>
              <a:t> </a:t>
            </a:r>
            <a:r>
              <a:rPr lang="en-GB" dirty="0" err="1">
                <a:solidFill>
                  <a:srgbClr val="1C4587"/>
                </a:solidFill>
              </a:rPr>
              <a:t>με</a:t>
            </a:r>
            <a:r>
              <a:rPr lang="en-GB" dirty="0">
                <a:solidFill>
                  <a:srgbClr val="1C4587"/>
                </a:solidFill>
              </a:rPr>
              <a:t> </a:t>
            </a:r>
            <a:r>
              <a:rPr lang="en-GB" dirty="0" err="1">
                <a:solidFill>
                  <a:srgbClr val="1C4587"/>
                </a:solidFill>
              </a:rPr>
              <a:t>μηχ</a:t>
            </a:r>
            <a:r>
              <a:rPr lang="en-GB" dirty="0">
                <a:solidFill>
                  <a:srgbClr val="1C4587"/>
                </a:solidFill>
              </a:rPr>
              <a:t>α</a:t>
            </a:r>
            <a:r>
              <a:rPr lang="en-GB" dirty="0" err="1">
                <a:solidFill>
                  <a:srgbClr val="1C4587"/>
                </a:solidFill>
              </a:rPr>
              <a:t>νική</a:t>
            </a:r>
            <a:r>
              <a:rPr lang="en-GB" dirty="0">
                <a:solidFill>
                  <a:srgbClr val="1C4587"/>
                </a:solidFill>
              </a:rPr>
              <a:t> </a:t>
            </a:r>
            <a:r>
              <a:rPr lang="en-GB" dirty="0" err="1">
                <a:solidFill>
                  <a:srgbClr val="1C4587"/>
                </a:solidFill>
              </a:rPr>
              <a:t>μάθηση</a:t>
            </a:r>
            <a:r>
              <a:rPr lang="en-GB" dirty="0">
                <a:solidFill>
                  <a:srgbClr val="1C4587"/>
                </a:solidFill>
              </a:rPr>
              <a:t>: </a:t>
            </a:r>
            <a:r>
              <a:rPr lang="en-GB" b="1" dirty="0" err="1">
                <a:solidFill>
                  <a:srgbClr val="1C4587"/>
                </a:solidFill>
              </a:rPr>
              <a:t>τμημ</a:t>
            </a:r>
            <a:r>
              <a:rPr lang="en-GB" b="1" dirty="0">
                <a:solidFill>
                  <a:srgbClr val="1C4587"/>
                </a:solidFill>
              </a:rPr>
              <a:t>α</a:t>
            </a:r>
            <a:r>
              <a:rPr lang="en-GB" b="1" dirty="0" err="1">
                <a:solidFill>
                  <a:srgbClr val="1C4587"/>
                </a:solidFill>
              </a:rPr>
              <a:t>το</a:t>
            </a:r>
            <a:r>
              <a:rPr lang="en-GB" b="1" dirty="0">
                <a:solidFill>
                  <a:srgbClr val="1C4587"/>
                </a:solidFill>
              </a:rPr>
              <a:t>π</a:t>
            </a:r>
            <a:r>
              <a:rPr lang="en-GB" b="1" dirty="0" err="1">
                <a:solidFill>
                  <a:srgbClr val="1C4587"/>
                </a:solidFill>
              </a:rPr>
              <a:t>οίηση</a:t>
            </a:r>
            <a:r>
              <a:rPr lang="en-GB" dirty="0">
                <a:solidFill>
                  <a:srgbClr val="1C4587"/>
                </a:solidFill>
              </a:rPr>
              <a:t>, α</a:t>
            </a:r>
            <a:r>
              <a:rPr lang="en-GB" dirty="0" err="1">
                <a:solidFill>
                  <a:srgbClr val="1C4587"/>
                </a:solidFill>
              </a:rPr>
              <a:t>νίχνευση</a:t>
            </a:r>
            <a:r>
              <a:rPr lang="en-GB" dirty="0">
                <a:solidFill>
                  <a:srgbClr val="1C4587"/>
                </a:solidFill>
              </a:rPr>
              <a:t> </a:t>
            </a:r>
            <a:r>
              <a:rPr lang="en-GB" b="1" dirty="0">
                <a:solidFill>
                  <a:srgbClr val="1C4587"/>
                </a:solidFill>
              </a:rPr>
              <a:t>α</a:t>
            </a:r>
            <a:r>
              <a:rPr lang="en-GB" b="1" dirty="0" err="1">
                <a:solidFill>
                  <a:srgbClr val="1C4587"/>
                </a:solidFill>
              </a:rPr>
              <a:t>κμών</a:t>
            </a:r>
            <a:r>
              <a:rPr lang="en-GB" dirty="0">
                <a:solidFill>
                  <a:srgbClr val="1C4587"/>
                </a:solidFill>
              </a:rPr>
              <a:t>, </a:t>
            </a:r>
            <a:r>
              <a:rPr lang="en-GB" b="1" dirty="0" err="1">
                <a:solidFill>
                  <a:srgbClr val="1C4587"/>
                </a:solidFill>
              </a:rPr>
              <a:t>ευθυγράμμιση</a:t>
            </a:r>
            <a:r>
              <a:rPr lang="en-GB" dirty="0">
                <a:solidFill>
                  <a:srgbClr val="1C4587"/>
                </a:solidFill>
              </a:rPr>
              <a:t>, </a:t>
            </a:r>
            <a:r>
              <a:rPr lang="en-GB" dirty="0" err="1">
                <a:solidFill>
                  <a:srgbClr val="1C4587"/>
                </a:solidFill>
              </a:rPr>
              <a:t>εξ</a:t>
            </a:r>
            <a:r>
              <a:rPr lang="en-GB" dirty="0">
                <a:solidFill>
                  <a:srgbClr val="1C4587"/>
                </a:solidFill>
              </a:rPr>
              <a:t>α</a:t>
            </a:r>
            <a:r>
              <a:rPr lang="en-GB" dirty="0" err="1">
                <a:solidFill>
                  <a:srgbClr val="1C4587"/>
                </a:solidFill>
              </a:rPr>
              <a:t>γωγή</a:t>
            </a:r>
            <a:r>
              <a:rPr lang="en-GB" dirty="0">
                <a:solidFill>
                  <a:srgbClr val="1C4587"/>
                </a:solidFill>
              </a:rPr>
              <a:t> </a:t>
            </a:r>
            <a:r>
              <a:rPr lang="en-GB" b="1" dirty="0" err="1">
                <a:solidFill>
                  <a:srgbClr val="1C4587"/>
                </a:solidFill>
              </a:rPr>
              <a:t>χ</a:t>
            </a:r>
            <a:r>
              <a:rPr lang="en-GB" b="1" dirty="0">
                <a:solidFill>
                  <a:srgbClr val="1C4587"/>
                </a:solidFill>
              </a:rPr>
              <a:t>α</a:t>
            </a:r>
            <a:r>
              <a:rPr lang="en-GB" b="1" dirty="0" err="1">
                <a:solidFill>
                  <a:srgbClr val="1C4587"/>
                </a:solidFill>
              </a:rPr>
              <a:t>ρ</a:t>
            </a:r>
            <a:r>
              <a:rPr lang="en-GB" b="1" dirty="0">
                <a:solidFill>
                  <a:srgbClr val="1C4587"/>
                </a:solidFill>
              </a:rPr>
              <a:t>α</a:t>
            </a:r>
            <a:r>
              <a:rPr lang="en-GB" b="1" dirty="0" err="1">
                <a:solidFill>
                  <a:srgbClr val="1C4587"/>
                </a:solidFill>
              </a:rPr>
              <a:t>κτηριστικών</a:t>
            </a:r>
            <a:r>
              <a:rPr lang="en-GB" b="1" dirty="0">
                <a:solidFill>
                  <a:srgbClr val="1C4587"/>
                </a:solidFill>
              </a:rPr>
              <a:t>,</a:t>
            </a:r>
            <a:r>
              <a:rPr lang="en-GB" dirty="0">
                <a:solidFill>
                  <a:srgbClr val="1C4587"/>
                </a:solidFill>
              </a:rPr>
              <a:t> </a:t>
            </a:r>
            <a:r>
              <a:rPr lang="en-GB" b="1" dirty="0" err="1">
                <a:solidFill>
                  <a:srgbClr val="1C4587"/>
                </a:solidFill>
              </a:rPr>
              <a:t>τ</a:t>
            </a:r>
            <a:r>
              <a:rPr lang="en-GB" b="1" dirty="0">
                <a:solidFill>
                  <a:srgbClr val="1C4587"/>
                </a:solidFill>
              </a:rPr>
              <a:t>α</a:t>
            </a:r>
            <a:r>
              <a:rPr lang="en-GB" b="1" dirty="0" err="1">
                <a:solidFill>
                  <a:srgbClr val="1C4587"/>
                </a:solidFill>
              </a:rPr>
              <a:t>ξινόμηση</a:t>
            </a:r>
            <a:r>
              <a:rPr lang="en-GB" dirty="0">
                <a:solidFill>
                  <a:srgbClr val="1C4587"/>
                </a:solidFill>
              </a:rPr>
              <a:t>, </a:t>
            </a:r>
            <a:r>
              <a:rPr lang="en-GB" b="1" dirty="0">
                <a:solidFill>
                  <a:srgbClr val="1C4587"/>
                </a:solidFill>
              </a:rPr>
              <a:t>α</a:t>
            </a:r>
            <a:r>
              <a:rPr lang="en-GB" b="1" dirty="0" err="1">
                <a:solidFill>
                  <a:srgbClr val="1C4587"/>
                </a:solidFill>
              </a:rPr>
              <a:t>ν</a:t>
            </a:r>
            <a:r>
              <a:rPr lang="en-GB" b="1" dirty="0">
                <a:solidFill>
                  <a:srgbClr val="1C4587"/>
                </a:solidFill>
              </a:rPr>
              <a:t>α</a:t>
            </a:r>
            <a:r>
              <a:rPr lang="en-GB" b="1" dirty="0" err="1">
                <a:solidFill>
                  <a:srgbClr val="1C4587"/>
                </a:solidFill>
              </a:rPr>
              <a:t>ζήτηση</a:t>
            </a:r>
            <a:r>
              <a:rPr lang="en-GB" dirty="0">
                <a:solidFill>
                  <a:srgbClr val="1C4587"/>
                </a:solidFill>
              </a:rPr>
              <a:t> </a:t>
            </a:r>
            <a:r>
              <a:rPr lang="en-GB" dirty="0" err="1">
                <a:solidFill>
                  <a:srgbClr val="1C4587"/>
                </a:solidFill>
              </a:rPr>
              <a:t>κ</a:t>
            </a:r>
            <a:r>
              <a:rPr lang="en-GB" dirty="0">
                <a:solidFill>
                  <a:srgbClr val="1C4587"/>
                </a:solidFill>
              </a:rPr>
              <a:t>α</a:t>
            </a:r>
            <a:r>
              <a:rPr lang="en-GB" dirty="0" err="1">
                <a:solidFill>
                  <a:srgbClr val="1C4587"/>
                </a:solidFill>
              </a:rPr>
              <a:t>ι</a:t>
            </a:r>
            <a:r>
              <a:rPr lang="en-GB" dirty="0">
                <a:solidFill>
                  <a:srgbClr val="1C4587"/>
                </a:solidFill>
              </a:rPr>
              <a:t> </a:t>
            </a:r>
            <a:r>
              <a:rPr lang="en-GB" b="1" dirty="0">
                <a:solidFill>
                  <a:srgbClr val="1C4587"/>
                </a:solidFill>
              </a:rPr>
              <a:t>α</a:t>
            </a:r>
            <a:r>
              <a:rPr lang="en-GB" b="1" dirty="0" err="1">
                <a:solidFill>
                  <a:srgbClr val="1C4587"/>
                </a:solidFill>
              </a:rPr>
              <a:t>νάκτηση</a:t>
            </a:r>
            <a:r>
              <a:rPr lang="en-GB" dirty="0">
                <a:solidFill>
                  <a:srgbClr val="1C4587"/>
                </a:solidFill>
              </a:rPr>
              <a:t>.</a:t>
            </a:r>
            <a:endParaRPr dirty="0">
              <a:solidFill>
                <a:srgbClr val="1C4587"/>
              </a:solidFill>
            </a:endParaRPr>
          </a:p>
          <a:p>
            <a:pPr marL="342900" lvl="0" indent="-314960" algn="l" rtl="0">
              <a:lnSpc>
                <a:spcPct val="80000"/>
              </a:lnSpc>
              <a:spcBef>
                <a:spcPts val="448"/>
              </a:spcBef>
              <a:spcAft>
                <a:spcPts val="0"/>
              </a:spcAft>
              <a:buClr>
                <a:srgbClr val="1C4587"/>
              </a:buClr>
              <a:buSzPts val="1800"/>
              <a:buChar char="•"/>
            </a:pPr>
            <a:r>
              <a:rPr lang="en-GB" dirty="0" err="1">
                <a:solidFill>
                  <a:srgbClr val="1C4587"/>
                </a:solidFill>
              </a:rPr>
              <a:t>Χρήση</a:t>
            </a:r>
            <a:r>
              <a:rPr lang="en-GB" dirty="0">
                <a:solidFill>
                  <a:srgbClr val="1C4587"/>
                </a:solidFill>
              </a:rPr>
              <a:t> </a:t>
            </a:r>
            <a:r>
              <a:rPr lang="en-GB" b="1" dirty="0">
                <a:solidFill>
                  <a:srgbClr val="1C4587"/>
                </a:solidFill>
              </a:rPr>
              <a:t>βα</a:t>
            </a:r>
            <a:r>
              <a:rPr lang="en-GB" b="1" dirty="0" err="1">
                <a:solidFill>
                  <a:srgbClr val="1C4587"/>
                </a:solidFill>
              </a:rPr>
              <a:t>θιάς</a:t>
            </a:r>
            <a:r>
              <a:rPr lang="en-GB" b="1" dirty="0">
                <a:solidFill>
                  <a:srgbClr val="1C4587"/>
                </a:solidFill>
              </a:rPr>
              <a:t> </a:t>
            </a:r>
            <a:r>
              <a:rPr lang="en-GB" b="1" dirty="0" err="1">
                <a:solidFill>
                  <a:srgbClr val="1C4587"/>
                </a:solidFill>
              </a:rPr>
              <a:t>μάθησης</a:t>
            </a:r>
            <a:r>
              <a:rPr lang="en-GB" b="1" dirty="0">
                <a:solidFill>
                  <a:srgbClr val="1C4587"/>
                </a:solidFill>
              </a:rPr>
              <a:t> </a:t>
            </a:r>
            <a:r>
              <a:rPr lang="en-GB" b="1" dirty="0" err="1">
                <a:solidFill>
                  <a:srgbClr val="1C4587"/>
                </a:solidFill>
              </a:rPr>
              <a:t>γι</a:t>
            </a:r>
            <a:r>
              <a:rPr lang="en-GB" b="1" dirty="0">
                <a:solidFill>
                  <a:srgbClr val="1C4587"/>
                </a:solidFill>
              </a:rPr>
              <a:t>α </a:t>
            </a:r>
            <a:r>
              <a:rPr lang="en-GB" b="1" dirty="0" err="1">
                <a:solidFill>
                  <a:srgbClr val="1C4587"/>
                </a:solidFill>
              </a:rPr>
              <a:t>χ</a:t>
            </a:r>
            <a:r>
              <a:rPr lang="en-GB" b="1" dirty="0">
                <a:solidFill>
                  <a:srgbClr val="1C4587"/>
                </a:solidFill>
              </a:rPr>
              <a:t>α</a:t>
            </a:r>
            <a:r>
              <a:rPr lang="en-GB" b="1" dirty="0" err="1">
                <a:solidFill>
                  <a:srgbClr val="1C4587"/>
                </a:solidFill>
              </a:rPr>
              <a:t>ρ</a:t>
            </a:r>
            <a:r>
              <a:rPr lang="en-GB" b="1" dirty="0">
                <a:solidFill>
                  <a:srgbClr val="1C4587"/>
                </a:solidFill>
              </a:rPr>
              <a:t>α</a:t>
            </a:r>
            <a:r>
              <a:rPr lang="en-GB" b="1" dirty="0" err="1">
                <a:solidFill>
                  <a:srgbClr val="1C4587"/>
                </a:solidFill>
              </a:rPr>
              <a:t>κτηρισμό</a:t>
            </a:r>
            <a:r>
              <a:rPr lang="en-GB" b="1" dirty="0">
                <a:solidFill>
                  <a:srgbClr val="1C4587"/>
                </a:solidFill>
              </a:rPr>
              <a:t> </a:t>
            </a:r>
            <a:r>
              <a:rPr lang="en-GB" b="1" dirty="0" err="1">
                <a:solidFill>
                  <a:srgbClr val="1C4587"/>
                </a:solidFill>
              </a:rPr>
              <a:t>εικόν</a:t>
            </a:r>
            <a:r>
              <a:rPr lang="en-GB" b="1" dirty="0">
                <a:solidFill>
                  <a:srgbClr val="1C4587"/>
                </a:solidFill>
              </a:rPr>
              <a:t>α</a:t>
            </a:r>
            <a:r>
              <a:rPr lang="en-GB" b="1" dirty="0" err="1">
                <a:solidFill>
                  <a:srgbClr val="1C4587"/>
                </a:solidFill>
              </a:rPr>
              <a:t>ς</a:t>
            </a:r>
            <a:r>
              <a:rPr lang="en-GB" b="1" dirty="0">
                <a:solidFill>
                  <a:srgbClr val="1C4587"/>
                </a:solidFill>
              </a:rPr>
              <a:t> </a:t>
            </a:r>
            <a:r>
              <a:rPr lang="en-GB" b="1" dirty="0" err="1">
                <a:solidFill>
                  <a:srgbClr val="1C4587"/>
                </a:solidFill>
              </a:rPr>
              <a:t>κ</a:t>
            </a:r>
            <a:r>
              <a:rPr lang="en-GB" b="1" dirty="0">
                <a:solidFill>
                  <a:srgbClr val="1C4587"/>
                </a:solidFill>
              </a:rPr>
              <a:t>α</a:t>
            </a:r>
            <a:r>
              <a:rPr lang="en-GB" b="1" dirty="0" err="1">
                <a:solidFill>
                  <a:srgbClr val="1C4587"/>
                </a:solidFill>
              </a:rPr>
              <a:t>ι</a:t>
            </a:r>
            <a:r>
              <a:rPr lang="en-GB" b="1" dirty="0">
                <a:solidFill>
                  <a:srgbClr val="1C4587"/>
                </a:solidFill>
              </a:rPr>
              <a:t> β</a:t>
            </a:r>
            <a:r>
              <a:rPr lang="en-GB" b="1" dirty="0" err="1">
                <a:solidFill>
                  <a:srgbClr val="1C4587"/>
                </a:solidFill>
              </a:rPr>
              <a:t>ίντεο</a:t>
            </a:r>
            <a:r>
              <a:rPr lang="en-GB" dirty="0">
                <a:solidFill>
                  <a:srgbClr val="1C4587"/>
                </a:solidFill>
              </a:rPr>
              <a:t>, </a:t>
            </a:r>
            <a:r>
              <a:rPr lang="en-GB" dirty="0" err="1">
                <a:solidFill>
                  <a:srgbClr val="1C4587"/>
                </a:solidFill>
              </a:rPr>
              <a:t>συνελικτικά</a:t>
            </a:r>
            <a:r>
              <a:rPr lang="en-GB" dirty="0">
                <a:solidFill>
                  <a:srgbClr val="1C4587"/>
                </a:solidFill>
              </a:rPr>
              <a:t> νευρωνικά </a:t>
            </a:r>
            <a:r>
              <a:rPr lang="en-GB" dirty="0" err="1">
                <a:solidFill>
                  <a:srgbClr val="1C4587"/>
                </a:solidFill>
              </a:rPr>
              <a:t>δίκτυ</a:t>
            </a:r>
            <a:r>
              <a:rPr lang="en-GB" dirty="0">
                <a:solidFill>
                  <a:srgbClr val="1C4587"/>
                </a:solidFill>
              </a:rPr>
              <a:t>α, </a:t>
            </a:r>
            <a:r>
              <a:rPr lang="en-GB" dirty="0" err="1">
                <a:solidFill>
                  <a:srgbClr val="1C4587"/>
                </a:solidFill>
              </a:rPr>
              <a:t>ο</a:t>
            </a:r>
            <a:r>
              <a:rPr lang="en-GB" dirty="0">
                <a:solidFill>
                  <a:srgbClr val="1C4587"/>
                </a:solidFill>
              </a:rPr>
              <a:t>π</a:t>
            </a:r>
            <a:r>
              <a:rPr lang="en-GB" dirty="0" err="1">
                <a:solidFill>
                  <a:srgbClr val="1C4587"/>
                </a:solidFill>
              </a:rPr>
              <a:t>τικο</a:t>
            </a:r>
            <a:r>
              <a:rPr lang="en-GB" dirty="0">
                <a:solidFill>
                  <a:srgbClr val="1C4587"/>
                </a:solidFill>
              </a:rPr>
              <a:t>π</a:t>
            </a:r>
            <a:r>
              <a:rPr lang="en-GB" dirty="0" err="1">
                <a:solidFill>
                  <a:srgbClr val="1C4587"/>
                </a:solidFill>
              </a:rPr>
              <a:t>οίηση</a:t>
            </a:r>
            <a:r>
              <a:rPr lang="en-GB" dirty="0">
                <a:solidFill>
                  <a:srgbClr val="1C4587"/>
                </a:solidFill>
              </a:rPr>
              <a:t> </a:t>
            </a:r>
            <a:r>
              <a:rPr lang="en-GB" dirty="0" err="1">
                <a:solidFill>
                  <a:srgbClr val="1C4587"/>
                </a:solidFill>
              </a:rPr>
              <a:t>κ</a:t>
            </a:r>
            <a:r>
              <a:rPr lang="en-GB" dirty="0">
                <a:solidFill>
                  <a:srgbClr val="1C4587"/>
                </a:solidFill>
              </a:rPr>
              <a:t>α</a:t>
            </a:r>
            <a:r>
              <a:rPr lang="en-GB" dirty="0" err="1">
                <a:solidFill>
                  <a:srgbClr val="1C4587"/>
                </a:solidFill>
              </a:rPr>
              <a:t>ι</a:t>
            </a:r>
            <a:r>
              <a:rPr lang="en-GB" dirty="0">
                <a:solidFill>
                  <a:srgbClr val="1C4587"/>
                </a:solidFill>
              </a:rPr>
              <a:t> </a:t>
            </a:r>
            <a:r>
              <a:rPr lang="en-GB" dirty="0" err="1">
                <a:solidFill>
                  <a:srgbClr val="1C4587"/>
                </a:solidFill>
              </a:rPr>
              <a:t>κ</a:t>
            </a:r>
            <a:r>
              <a:rPr lang="en-GB" dirty="0">
                <a:solidFill>
                  <a:srgbClr val="1C4587"/>
                </a:solidFill>
              </a:rPr>
              <a:t>α</a:t>
            </a:r>
            <a:r>
              <a:rPr lang="en-GB" dirty="0" err="1">
                <a:solidFill>
                  <a:srgbClr val="1C4587"/>
                </a:solidFill>
              </a:rPr>
              <a:t>τ</a:t>
            </a:r>
            <a:r>
              <a:rPr lang="en-GB" dirty="0">
                <a:solidFill>
                  <a:srgbClr val="1C4587"/>
                </a:solidFill>
              </a:rPr>
              <a:t>α</a:t>
            </a:r>
            <a:r>
              <a:rPr lang="en-GB" dirty="0" err="1">
                <a:solidFill>
                  <a:srgbClr val="1C4587"/>
                </a:solidFill>
              </a:rPr>
              <a:t>νόηση</a:t>
            </a:r>
            <a:r>
              <a:rPr lang="en-GB" dirty="0">
                <a:solidFill>
                  <a:srgbClr val="1C4587"/>
                </a:solidFill>
              </a:rPr>
              <a:t>, </a:t>
            </a:r>
            <a:r>
              <a:rPr lang="en-GB" dirty="0" err="1">
                <a:solidFill>
                  <a:srgbClr val="1C4587"/>
                </a:solidFill>
              </a:rPr>
              <a:t>μετ</a:t>
            </a:r>
            <a:r>
              <a:rPr lang="en-GB" dirty="0">
                <a:solidFill>
                  <a:srgbClr val="1C4587"/>
                </a:solidFill>
              </a:rPr>
              <a:t>α</a:t>
            </a:r>
            <a:r>
              <a:rPr lang="en-GB" dirty="0" err="1">
                <a:solidFill>
                  <a:srgbClr val="1C4587"/>
                </a:solidFill>
              </a:rPr>
              <a:t>φορά</a:t>
            </a:r>
            <a:r>
              <a:rPr lang="en-GB" dirty="0">
                <a:solidFill>
                  <a:srgbClr val="1C4587"/>
                </a:solidFill>
              </a:rPr>
              <a:t> </a:t>
            </a:r>
            <a:r>
              <a:rPr lang="en-GB" dirty="0" err="1">
                <a:solidFill>
                  <a:srgbClr val="1C4587"/>
                </a:solidFill>
              </a:rPr>
              <a:t>μάθησης</a:t>
            </a:r>
            <a:r>
              <a:rPr lang="en-GB" dirty="0">
                <a:solidFill>
                  <a:srgbClr val="1C4587"/>
                </a:solidFill>
              </a:rPr>
              <a:t>.</a:t>
            </a:r>
            <a:endParaRPr dirty="0">
              <a:solidFill>
                <a:srgbClr val="1C4587"/>
              </a:solidFill>
            </a:endParaRPr>
          </a:p>
          <a:p>
            <a:pPr marL="914400" lvl="2" indent="0" algn="l" rtl="0">
              <a:lnSpc>
                <a:spcPct val="70000"/>
              </a:lnSpc>
              <a:spcBef>
                <a:spcPts val="336"/>
              </a:spcBef>
              <a:spcAft>
                <a:spcPts val="0"/>
              </a:spcAft>
              <a:buClr>
                <a:srgbClr val="161616"/>
              </a:buClr>
              <a:buSzPts val="1680"/>
              <a:buFont typeface="Arial"/>
              <a:buNone/>
            </a:pPr>
            <a:endParaRPr sz="1800" dirty="0">
              <a:solidFill>
                <a:srgbClr val="1C4587"/>
              </a:solidFill>
            </a:endParaRPr>
          </a:p>
          <a:p>
            <a:pPr marL="0" lvl="0" indent="0" algn="l" rtl="0">
              <a:spcBef>
                <a:spcPts val="0"/>
              </a:spcBef>
              <a:spcAft>
                <a:spcPts val="1600"/>
              </a:spcAft>
              <a:buNone/>
            </a:pPr>
            <a:endParaRPr dirty="0">
              <a:solidFill>
                <a:srgbClr val="1C4587"/>
              </a:solidFill>
            </a:endParaRPr>
          </a:p>
        </p:txBody>
      </p:sp>
      <p:sp>
        <p:nvSpPr>
          <p:cNvPr id="83" name="Google Shape;83;p16"/>
          <p:cNvSpPr txBox="1">
            <a:spLocks noGrp="1"/>
          </p:cNvSpPr>
          <p:nvPr>
            <p:ph type="sldNum" idx="12"/>
          </p:nvPr>
        </p:nvSpPr>
        <p:spPr>
          <a:xfrm>
            <a:off x="8595300" y="-65700"/>
            <a:ext cx="548700" cy="369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2"/>
          <p:cNvSpPr txBox="1">
            <a:spLocks noGrp="1"/>
          </p:cNvSpPr>
          <p:nvPr>
            <p:ph type="title"/>
          </p:nvPr>
        </p:nvSpPr>
        <p:spPr>
          <a:xfrm>
            <a:off x="311700" y="239725"/>
            <a:ext cx="8520600" cy="56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Logistics</a:t>
            </a:r>
            <a:endParaRPr/>
          </a:p>
        </p:txBody>
      </p:sp>
      <p:sp>
        <p:nvSpPr>
          <p:cNvPr id="372" name="Google Shape;372;p52"/>
          <p:cNvSpPr txBox="1">
            <a:spLocks noGrp="1"/>
          </p:cNvSpPr>
          <p:nvPr>
            <p:ph type="body" idx="1"/>
          </p:nvPr>
        </p:nvSpPr>
        <p:spPr>
          <a:xfrm>
            <a:off x="311700" y="802225"/>
            <a:ext cx="4092300" cy="3777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Economica"/>
              <a:buChar char="-"/>
            </a:pPr>
            <a:r>
              <a:rPr lang="en-GB" sz="3200" dirty="0">
                <a:latin typeface="Economica"/>
                <a:ea typeface="Economica"/>
                <a:cs typeface="Economica"/>
                <a:sym typeface="Economica"/>
              </a:rPr>
              <a:t>50% project:</a:t>
            </a:r>
            <a:endParaRPr sz="3200" dirty="0">
              <a:latin typeface="Economica"/>
              <a:ea typeface="Economica"/>
              <a:cs typeface="Economica"/>
              <a:sym typeface="Economica"/>
            </a:endParaRPr>
          </a:p>
          <a:p>
            <a:pPr marL="914400" lvl="1" indent="-317500" algn="l" rtl="0">
              <a:spcBef>
                <a:spcPts val="0"/>
              </a:spcBef>
              <a:spcAft>
                <a:spcPts val="0"/>
              </a:spcAft>
              <a:buSzPts val="1400"/>
              <a:buFont typeface="Economica"/>
              <a:buChar char="-"/>
            </a:pPr>
            <a:r>
              <a:rPr lang="en-GB" sz="2400" dirty="0">
                <a:latin typeface="Economica"/>
                <a:ea typeface="Economica"/>
                <a:cs typeface="Economica"/>
                <a:sym typeface="Economica"/>
              </a:rPr>
              <a:t>Group (2 persons)</a:t>
            </a:r>
            <a:endParaRPr sz="2400" dirty="0">
              <a:latin typeface="Economica"/>
              <a:ea typeface="Economica"/>
              <a:cs typeface="Economica"/>
              <a:sym typeface="Economica"/>
            </a:endParaRPr>
          </a:p>
          <a:p>
            <a:pPr marL="914400" lvl="1" indent="-317500" algn="l" rtl="0">
              <a:spcBef>
                <a:spcPts val="0"/>
              </a:spcBef>
              <a:spcAft>
                <a:spcPts val="0"/>
              </a:spcAft>
              <a:buSzPts val="1400"/>
              <a:buFont typeface="Economica"/>
              <a:buChar char="-"/>
            </a:pPr>
            <a:r>
              <a:rPr lang="en-GB" sz="2400" dirty="0">
                <a:latin typeface="Economica"/>
                <a:ea typeface="Economica"/>
                <a:cs typeface="Economica"/>
                <a:sym typeface="Economica"/>
              </a:rPr>
              <a:t>Started after C5 </a:t>
            </a:r>
            <a:endParaRPr sz="2400" dirty="0">
              <a:latin typeface="Economica"/>
              <a:ea typeface="Economica"/>
              <a:cs typeface="Economica"/>
              <a:sym typeface="Economica"/>
            </a:endParaRPr>
          </a:p>
          <a:p>
            <a:pPr marL="914400" lvl="1" indent="-317500" algn="l" rtl="0">
              <a:spcBef>
                <a:spcPts val="0"/>
              </a:spcBef>
              <a:spcAft>
                <a:spcPts val="0"/>
              </a:spcAft>
              <a:buSzPts val="1400"/>
              <a:buFont typeface="Economica"/>
              <a:buChar char="-"/>
            </a:pPr>
            <a:r>
              <a:rPr lang="en-GB" sz="2400" dirty="0">
                <a:latin typeface="Economica"/>
                <a:ea typeface="Economica"/>
                <a:cs typeface="Economica"/>
                <a:sym typeface="Economica"/>
              </a:rPr>
              <a:t>Presented by team</a:t>
            </a:r>
            <a:endParaRPr sz="2400" dirty="0">
              <a:latin typeface="Economica"/>
              <a:ea typeface="Economica"/>
              <a:cs typeface="Economica"/>
              <a:sym typeface="Economica"/>
            </a:endParaRPr>
          </a:p>
          <a:p>
            <a:pPr marL="457200" lvl="0" indent="-342900" algn="l" rtl="0">
              <a:spcBef>
                <a:spcPts val="0"/>
              </a:spcBef>
              <a:spcAft>
                <a:spcPts val="0"/>
              </a:spcAft>
              <a:buSzPts val="1800"/>
              <a:buFont typeface="Economica"/>
              <a:buChar char="-"/>
            </a:pPr>
            <a:r>
              <a:rPr lang="en-GB" sz="3200" dirty="0">
                <a:latin typeface="Economica"/>
                <a:ea typeface="Economica"/>
                <a:cs typeface="Economica"/>
                <a:sym typeface="Economica"/>
              </a:rPr>
              <a:t>50% presentation:</a:t>
            </a:r>
            <a:endParaRPr sz="3200" dirty="0">
              <a:latin typeface="Economica"/>
              <a:ea typeface="Economica"/>
              <a:cs typeface="Economica"/>
              <a:sym typeface="Economica"/>
            </a:endParaRPr>
          </a:p>
          <a:p>
            <a:pPr marL="914400" lvl="1" indent="-317500" algn="l" rtl="0">
              <a:spcBef>
                <a:spcPts val="0"/>
              </a:spcBef>
              <a:spcAft>
                <a:spcPts val="0"/>
              </a:spcAft>
              <a:buSzPts val="1400"/>
              <a:buFont typeface="Economica"/>
              <a:buChar char="-"/>
            </a:pPr>
            <a:r>
              <a:rPr lang="en-GB" sz="2400" dirty="0">
                <a:latin typeface="Economica"/>
                <a:ea typeface="Economica"/>
                <a:cs typeface="Economica"/>
                <a:sym typeface="Economica"/>
              </a:rPr>
              <a:t>20% project-related questions</a:t>
            </a:r>
            <a:endParaRPr sz="2400" dirty="0">
              <a:latin typeface="Economica"/>
              <a:ea typeface="Economica"/>
              <a:cs typeface="Economica"/>
              <a:sym typeface="Economica"/>
            </a:endParaRPr>
          </a:p>
          <a:p>
            <a:pPr marL="914400" lvl="1" indent="-317500" algn="l" rtl="0">
              <a:spcBef>
                <a:spcPts val="0"/>
              </a:spcBef>
              <a:spcAft>
                <a:spcPts val="0"/>
              </a:spcAft>
              <a:buSzPts val="1400"/>
              <a:buFont typeface="Economica"/>
              <a:buChar char="-"/>
            </a:pPr>
            <a:r>
              <a:rPr lang="en-GB" sz="2400" dirty="0">
                <a:latin typeface="Economica"/>
                <a:ea typeface="Economica"/>
                <a:cs typeface="Economica"/>
                <a:sym typeface="Economica"/>
              </a:rPr>
              <a:t>30% course questions</a:t>
            </a:r>
            <a:endParaRPr sz="2400" dirty="0">
              <a:latin typeface="Economica"/>
              <a:ea typeface="Economica"/>
              <a:cs typeface="Economica"/>
              <a:sym typeface="Economica"/>
            </a:endParaRPr>
          </a:p>
          <a:p>
            <a:pPr marL="0" lvl="0" indent="0" algn="l" rtl="0">
              <a:spcBef>
                <a:spcPts val="1600"/>
              </a:spcBef>
              <a:spcAft>
                <a:spcPts val="1600"/>
              </a:spcAft>
              <a:buNone/>
            </a:pPr>
            <a:endParaRPr sz="3200" dirty="0">
              <a:latin typeface="Economica"/>
              <a:ea typeface="Economica"/>
              <a:cs typeface="Economica"/>
              <a:sym typeface="Economica"/>
            </a:endParaRPr>
          </a:p>
        </p:txBody>
      </p:sp>
      <p:sp>
        <p:nvSpPr>
          <p:cNvPr id="373" name="Google Shape;373;p52"/>
          <p:cNvSpPr txBox="1">
            <a:spLocks noGrp="1"/>
          </p:cNvSpPr>
          <p:nvPr>
            <p:ph type="sldNum" idx="12"/>
          </p:nvPr>
        </p:nvSpPr>
        <p:spPr>
          <a:xfrm>
            <a:off x="8595300" y="-65700"/>
            <a:ext cx="548700" cy="369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40</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311700" y="239725"/>
            <a:ext cx="8520600" cy="56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Modalities &amp; Πηγές</a:t>
            </a:r>
            <a:endParaRPr/>
          </a:p>
        </p:txBody>
      </p:sp>
      <p:sp>
        <p:nvSpPr>
          <p:cNvPr id="89" name="Google Shape;89;p17"/>
          <p:cNvSpPr txBox="1">
            <a:spLocks noGrp="1"/>
          </p:cNvSpPr>
          <p:nvPr>
            <p:ph type="body" idx="1"/>
          </p:nvPr>
        </p:nvSpPr>
        <p:spPr>
          <a:xfrm>
            <a:off x="311700" y="802225"/>
            <a:ext cx="3853800" cy="3777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Κείμενο</a:t>
            </a:r>
            <a:endParaRPr/>
          </a:p>
          <a:p>
            <a:pPr marL="457200" lvl="0" indent="-342900" algn="l" rtl="0">
              <a:spcBef>
                <a:spcPts val="0"/>
              </a:spcBef>
              <a:spcAft>
                <a:spcPts val="0"/>
              </a:spcAft>
              <a:buSzPts val="1800"/>
              <a:buChar char="-"/>
            </a:pPr>
            <a:r>
              <a:rPr lang="en-GB"/>
              <a:t>Ήχος (Περιλαμβάνεται και η Μουσική*)</a:t>
            </a:r>
            <a:endParaRPr/>
          </a:p>
          <a:p>
            <a:pPr marL="457200" lvl="0" indent="-342900" algn="l" rtl="0">
              <a:spcBef>
                <a:spcPts val="0"/>
              </a:spcBef>
              <a:spcAft>
                <a:spcPts val="0"/>
              </a:spcAft>
              <a:buSzPts val="1800"/>
              <a:buChar char="-"/>
            </a:pPr>
            <a:r>
              <a:rPr lang="en-GB"/>
              <a:t>Ομιλία</a:t>
            </a:r>
            <a:endParaRPr/>
          </a:p>
          <a:p>
            <a:pPr marL="457200" lvl="0" indent="-342900" algn="l" rtl="0">
              <a:spcBef>
                <a:spcPts val="0"/>
              </a:spcBef>
              <a:spcAft>
                <a:spcPts val="0"/>
              </a:spcAft>
              <a:buSzPts val="1800"/>
              <a:buChar char="-"/>
            </a:pPr>
            <a:r>
              <a:rPr lang="en-GB"/>
              <a:t>Εικόνα</a:t>
            </a:r>
            <a:endParaRPr/>
          </a:p>
          <a:p>
            <a:pPr marL="914400" lvl="1" indent="-317500" algn="l" rtl="0">
              <a:spcBef>
                <a:spcPts val="0"/>
              </a:spcBef>
              <a:spcAft>
                <a:spcPts val="0"/>
              </a:spcAft>
              <a:buSzPts val="1400"/>
              <a:buChar char="-"/>
            </a:pPr>
            <a:r>
              <a:rPr lang="en-GB"/>
              <a:t>Στατικές εικόνες</a:t>
            </a:r>
            <a:endParaRPr/>
          </a:p>
          <a:p>
            <a:pPr marL="914400" lvl="1" indent="-317500" algn="l" rtl="0">
              <a:spcBef>
                <a:spcPts val="0"/>
              </a:spcBef>
              <a:spcAft>
                <a:spcPts val="0"/>
              </a:spcAft>
              <a:buSzPts val="1400"/>
              <a:buChar char="-"/>
            </a:pPr>
            <a:r>
              <a:rPr lang="en-GB"/>
              <a:t>Κινούμενη εικόνα - Video</a:t>
            </a:r>
            <a:endParaRPr/>
          </a:p>
          <a:p>
            <a:pPr marL="914400" lvl="1" indent="-317500" algn="l" rtl="0">
              <a:spcBef>
                <a:spcPts val="0"/>
              </a:spcBef>
              <a:spcAft>
                <a:spcPts val="0"/>
              </a:spcAft>
              <a:buSzPts val="1400"/>
              <a:buChar char="-"/>
            </a:pPr>
            <a:r>
              <a:rPr lang="en-GB"/>
              <a:t>Εικόνες βάθους / video βαθους</a:t>
            </a:r>
            <a:endParaRPr/>
          </a:p>
          <a:p>
            <a:pPr marL="457200" lvl="0" indent="-342900" algn="l" rtl="0">
              <a:spcBef>
                <a:spcPts val="0"/>
              </a:spcBef>
              <a:spcAft>
                <a:spcPts val="0"/>
              </a:spcAft>
              <a:buSzPts val="1800"/>
              <a:buChar char="-"/>
            </a:pPr>
            <a:r>
              <a:rPr lang="en-GB"/>
              <a:t>Sensorial</a:t>
            </a:r>
            <a:endParaRPr/>
          </a:p>
          <a:p>
            <a:pPr marL="914400" lvl="1" indent="-317500" algn="l" rtl="0">
              <a:spcBef>
                <a:spcPts val="0"/>
              </a:spcBef>
              <a:spcAft>
                <a:spcPts val="0"/>
              </a:spcAft>
              <a:buSzPts val="1400"/>
              <a:buChar char="-"/>
            </a:pPr>
            <a:r>
              <a:rPr lang="en-GB"/>
              <a:t>Eeg</a:t>
            </a:r>
            <a:endParaRPr/>
          </a:p>
          <a:p>
            <a:pPr marL="914400" lvl="1" indent="-317500" algn="l" rtl="0">
              <a:spcBef>
                <a:spcPts val="0"/>
              </a:spcBef>
              <a:spcAft>
                <a:spcPts val="0"/>
              </a:spcAft>
              <a:buSzPts val="1400"/>
              <a:buChar char="-"/>
            </a:pPr>
            <a:r>
              <a:rPr lang="en-GB"/>
              <a:t>Accelerometers</a:t>
            </a:r>
            <a:endParaRPr/>
          </a:p>
          <a:p>
            <a:pPr marL="914400" lvl="1" indent="-317500" algn="l" rtl="0">
              <a:spcBef>
                <a:spcPts val="0"/>
              </a:spcBef>
              <a:spcAft>
                <a:spcPts val="0"/>
              </a:spcAft>
              <a:buSzPts val="1400"/>
              <a:buChar char="-"/>
            </a:pPr>
            <a:r>
              <a:rPr lang="en-GB"/>
              <a:t>PPG (Photoplethysmogram)</a:t>
            </a:r>
            <a:endParaRPr/>
          </a:p>
          <a:p>
            <a:pPr marL="914400" lvl="1" indent="-317500" algn="l" rtl="0">
              <a:spcBef>
                <a:spcPts val="0"/>
              </a:spcBef>
              <a:spcAft>
                <a:spcPts val="0"/>
              </a:spcAft>
              <a:buSzPts val="1400"/>
              <a:buChar char="-"/>
            </a:pPr>
            <a:r>
              <a:rPr lang="en-GB"/>
              <a:t>...</a:t>
            </a:r>
            <a:endParaRPr/>
          </a:p>
        </p:txBody>
      </p:sp>
      <p:sp>
        <p:nvSpPr>
          <p:cNvPr id="90" name="Google Shape;90;p17"/>
          <p:cNvSpPr txBox="1">
            <a:spLocks noGrp="1"/>
          </p:cNvSpPr>
          <p:nvPr>
            <p:ph type="sldNum" idx="12"/>
          </p:nvPr>
        </p:nvSpPr>
        <p:spPr>
          <a:xfrm>
            <a:off x="8595300" y="-65700"/>
            <a:ext cx="548700" cy="369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5</a:t>
            </a:fld>
            <a:endParaRPr/>
          </a:p>
        </p:txBody>
      </p:sp>
      <p:sp>
        <p:nvSpPr>
          <p:cNvPr id="91" name="Google Shape;91;p17"/>
          <p:cNvSpPr txBox="1">
            <a:spLocks noGrp="1"/>
          </p:cNvSpPr>
          <p:nvPr>
            <p:ph type="body" idx="1"/>
          </p:nvPr>
        </p:nvSpPr>
        <p:spPr>
          <a:xfrm>
            <a:off x="4102200" y="802225"/>
            <a:ext cx="3884100" cy="37770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1C4587"/>
              </a:buClr>
              <a:buSzPts val="1800"/>
              <a:buChar char="-"/>
            </a:pPr>
            <a:r>
              <a:rPr lang="en-GB"/>
              <a:t>Μικρόφωνα</a:t>
            </a:r>
            <a:endParaRPr/>
          </a:p>
          <a:p>
            <a:pPr marL="457200" marR="0" lvl="0" indent="-342900" algn="l" rtl="0">
              <a:lnSpc>
                <a:spcPct val="115000"/>
              </a:lnSpc>
              <a:spcBef>
                <a:spcPts val="0"/>
              </a:spcBef>
              <a:spcAft>
                <a:spcPts val="0"/>
              </a:spcAft>
              <a:buSzPts val="1800"/>
              <a:buChar char="-"/>
            </a:pPr>
            <a:r>
              <a:rPr lang="en-GB"/>
              <a:t>Smartphones</a:t>
            </a:r>
            <a:endParaRPr/>
          </a:p>
          <a:p>
            <a:pPr marL="457200" marR="0" lvl="0" indent="-342900" algn="l" rtl="0">
              <a:lnSpc>
                <a:spcPct val="115000"/>
              </a:lnSpc>
              <a:spcBef>
                <a:spcPts val="0"/>
              </a:spcBef>
              <a:spcAft>
                <a:spcPts val="0"/>
              </a:spcAft>
              <a:buSzPts val="1800"/>
              <a:buChar char="-"/>
            </a:pPr>
            <a:r>
              <a:rPr lang="en-GB"/>
              <a:t>Κάμερες</a:t>
            </a:r>
            <a:endParaRPr/>
          </a:p>
          <a:p>
            <a:pPr marL="457200" marR="0" lvl="0" indent="-342900" algn="l" rtl="0">
              <a:lnSpc>
                <a:spcPct val="115000"/>
              </a:lnSpc>
              <a:spcBef>
                <a:spcPts val="0"/>
              </a:spcBef>
              <a:spcAft>
                <a:spcPts val="0"/>
              </a:spcAft>
              <a:buSzPts val="1800"/>
              <a:buChar char="-"/>
            </a:pPr>
            <a:r>
              <a:rPr lang="en-GB"/>
              <a:t>Σένσορες (θερμοκρασία, κίνηση, κτλ)</a:t>
            </a:r>
            <a:endParaRPr/>
          </a:p>
        </p:txBody>
      </p:sp>
      <p:sp>
        <p:nvSpPr>
          <p:cNvPr id="92" name="Google Shape;92;p17"/>
          <p:cNvSpPr txBox="1"/>
          <p:nvPr/>
        </p:nvSpPr>
        <p:spPr>
          <a:xfrm>
            <a:off x="6144000" y="4151700"/>
            <a:ext cx="3000000" cy="99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200">
                <a:solidFill>
                  <a:srgbClr val="1C4587"/>
                </a:solidFill>
              </a:rPr>
              <a:t>* αν και για τυπικούς λόγους οι αντίστοιχες μέθοδοι αποτελουν αλλο κομματι τις βιβλιογραφίας</a:t>
            </a:r>
            <a:endParaRPr sz="1200"/>
          </a:p>
        </p:txBody>
      </p:sp>
      <p:sp>
        <p:nvSpPr>
          <p:cNvPr id="93" name="Google Shape;93;p17"/>
          <p:cNvSpPr/>
          <p:nvPr/>
        </p:nvSpPr>
        <p:spPr>
          <a:xfrm>
            <a:off x="5581250" y="2441800"/>
            <a:ext cx="2058750" cy="1361124"/>
          </a:xfrm>
          <a:prstGeom prst="irregularSeal1">
            <a:avLst/>
          </a:prstGeom>
          <a:solidFill>
            <a:srgbClr val="A2C4C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rPr>
              <a:t>Multi???</a:t>
            </a:r>
            <a:endParaRPr>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311700" y="239725"/>
            <a:ext cx="8520600" cy="56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Multimodal Analysis: Εφαρμογές &amp; Στόχοι</a:t>
            </a:r>
            <a:endParaRPr/>
          </a:p>
        </p:txBody>
      </p:sp>
      <p:sp>
        <p:nvSpPr>
          <p:cNvPr id="99" name="Google Shape;99;p18"/>
          <p:cNvSpPr txBox="1">
            <a:spLocks noGrp="1"/>
          </p:cNvSpPr>
          <p:nvPr>
            <p:ph type="sldNum" idx="12"/>
          </p:nvPr>
        </p:nvSpPr>
        <p:spPr>
          <a:xfrm>
            <a:off x="8595300" y="-65700"/>
            <a:ext cx="548700" cy="369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6</a:t>
            </a:fld>
            <a:endParaRPr/>
          </a:p>
        </p:txBody>
      </p:sp>
      <p:pic>
        <p:nvPicPr>
          <p:cNvPr id="100" name="Google Shape;100;p18"/>
          <p:cNvPicPr preferRelativeResize="0"/>
          <p:nvPr/>
        </p:nvPicPr>
        <p:blipFill>
          <a:blip r:embed="rId3">
            <a:alphaModFix/>
          </a:blip>
          <a:stretch>
            <a:fillRect/>
          </a:stretch>
        </p:blipFill>
        <p:spPr>
          <a:xfrm>
            <a:off x="371050" y="4338400"/>
            <a:ext cx="770100" cy="770100"/>
          </a:xfrm>
          <a:prstGeom prst="rect">
            <a:avLst/>
          </a:prstGeom>
          <a:noFill/>
          <a:ln>
            <a:noFill/>
          </a:ln>
        </p:spPr>
      </p:pic>
      <p:graphicFrame>
        <p:nvGraphicFramePr>
          <p:cNvPr id="101" name="Google Shape;101;p18"/>
          <p:cNvGraphicFramePr/>
          <p:nvPr/>
        </p:nvGraphicFramePr>
        <p:xfrm>
          <a:off x="2111500" y="735245"/>
          <a:ext cx="4921000" cy="3614850"/>
        </p:xfrm>
        <a:graphic>
          <a:graphicData uri="http://schemas.openxmlformats.org/drawingml/2006/table">
            <a:tbl>
              <a:tblPr>
                <a:noFill/>
                <a:tableStyleId>{1C8D61BC-A5E3-4242-B6C0-E1C3C085F7E3}</a:tableStyleId>
              </a:tblPr>
              <a:tblGrid>
                <a:gridCol w="2331875">
                  <a:extLst>
                    <a:ext uri="{9D8B030D-6E8A-4147-A177-3AD203B41FA5}">
                      <a16:colId xmlns:a16="http://schemas.microsoft.com/office/drawing/2014/main" val="20000"/>
                    </a:ext>
                  </a:extLst>
                </a:gridCol>
                <a:gridCol w="682900">
                  <a:extLst>
                    <a:ext uri="{9D8B030D-6E8A-4147-A177-3AD203B41FA5}">
                      <a16:colId xmlns:a16="http://schemas.microsoft.com/office/drawing/2014/main" val="20001"/>
                    </a:ext>
                  </a:extLst>
                </a:gridCol>
                <a:gridCol w="656875">
                  <a:extLst>
                    <a:ext uri="{9D8B030D-6E8A-4147-A177-3AD203B41FA5}">
                      <a16:colId xmlns:a16="http://schemas.microsoft.com/office/drawing/2014/main" val="20002"/>
                    </a:ext>
                  </a:extLst>
                </a:gridCol>
                <a:gridCol w="624675">
                  <a:extLst>
                    <a:ext uri="{9D8B030D-6E8A-4147-A177-3AD203B41FA5}">
                      <a16:colId xmlns:a16="http://schemas.microsoft.com/office/drawing/2014/main" val="20003"/>
                    </a:ext>
                  </a:extLst>
                </a:gridCol>
                <a:gridCol w="624675">
                  <a:extLst>
                    <a:ext uri="{9D8B030D-6E8A-4147-A177-3AD203B41FA5}">
                      <a16:colId xmlns:a16="http://schemas.microsoft.com/office/drawing/2014/main" val="20004"/>
                    </a:ext>
                  </a:extLst>
                </a:gridCol>
              </a:tblGrid>
              <a:tr h="401650">
                <a:tc>
                  <a:txBody>
                    <a:bodyPr/>
                    <a:lstStyle/>
                    <a:p>
                      <a:pPr marL="0" lvl="0" indent="0" algn="l" rtl="0">
                        <a:spcBef>
                          <a:spcPts val="0"/>
                        </a:spcBef>
                        <a:spcAft>
                          <a:spcPts val="0"/>
                        </a:spcAft>
                        <a:buNone/>
                      </a:pPr>
                      <a:r>
                        <a:rPr lang="en-GB" b="1">
                          <a:latin typeface="Economica"/>
                          <a:ea typeface="Economica"/>
                          <a:cs typeface="Economica"/>
                          <a:sym typeface="Economica"/>
                        </a:rPr>
                        <a:t>Applications</a:t>
                      </a:r>
                      <a:endParaRPr b="1">
                        <a:latin typeface="Economica"/>
                        <a:ea typeface="Economica"/>
                        <a:cs typeface="Economica"/>
                        <a:sym typeface="Economica"/>
                      </a:endParaRPr>
                    </a:p>
                  </a:txBody>
                  <a:tcPr marL="91425" marR="91425" marT="91425" marB="91425"/>
                </a:tc>
                <a:tc>
                  <a:txBody>
                    <a:bodyPr/>
                    <a:lstStyle/>
                    <a:p>
                      <a:pPr marL="0" lvl="0" indent="0" algn="l" rtl="0">
                        <a:spcBef>
                          <a:spcPts val="0"/>
                        </a:spcBef>
                        <a:spcAft>
                          <a:spcPts val="0"/>
                        </a:spcAft>
                        <a:buNone/>
                      </a:pPr>
                      <a:r>
                        <a:rPr lang="en-GB" b="1">
                          <a:latin typeface="Economica"/>
                          <a:ea typeface="Economica"/>
                          <a:cs typeface="Economica"/>
                          <a:sym typeface="Economica"/>
                        </a:rPr>
                        <a:t>Audio</a:t>
                      </a:r>
                      <a:endParaRPr b="1">
                        <a:latin typeface="Economica"/>
                        <a:ea typeface="Economica"/>
                        <a:cs typeface="Economica"/>
                        <a:sym typeface="Economica"/>
                      </a:endParaRPr>
                    </a:p>
                  </a:txBody>
                  <a:tcPr marL="91425" marR="91425" marT="91425" marB="91425"/>
                </a:tc>
                <a:tc>
                  <a:txBody>
                    <a:bodyPr/>
                    <a:lstStyle/>
                    <a:p>
                      <a:pPr marL="0" lvl="0" indent="0" algn="l" rtl="0">
                        <a:spcBef>
                          <a:spcPts val="0"/>
                        </a:spcBef>
                        <a:spcAft>
                          <a:spcPts val="0"/>
                        </a:spcAft>
                        <a:buNone/>
                      </a:pPr>
                      <a:r>
                        <a:rPr lang="en-GB" b="1">
                          <a:latin typeface="Economica"/>
                          <a:ea typeface="Economica"/>
                          <a:cs typeface="Economica"/>
                          <a:sym typeface="Economica"/>
                        </a:rPr>
                        <a:t>Speech</a:t>
                      </a:r>
                      <a:endParaRPr b="1">
                        <a:latin typeface="Economica"/>
                        <a:ea typeface="Economica"/>
                        <a:cs typeface="Economica"/>
                        <a:sym typeface="Economica"/>
                      </a:endParaRPr>
                    </a:p>
                  </a:txBody>
                  <a:tcPr marL="91425" marR="91425" marT="91425" marB="91425"/>
                </a:tc>
                <a:tc>
                  <a:txBody>
                    <a:bodyPr/>
                    <a:lstStyle/>
                    <a:p>
                      <a:pPr marL="0" lvl="0" indent="0" algn="l" rtl="0">
                        <a:spcBef>
                          <a:spcPts val="0"/>
                        </a:spcBef>
                        <a:spcAft>
                          <a:spcPts val="0"/>
                        </a:spcAft>
                        <a:buNone/>
                      </a:pPr>
                      <a:r>
                        <a:rPr lang="en-GB" b="1">
                          <a:latin typeface="Economica"/>
                          <a:ea typeface="Economica"/>
                          <a:cs typeface="Economica"/>
                          <a:sym typeface="Economica"/>
                        </a:rPr>
                        <a:t>Music</a:t>
                      </a:r>
                      <a:endParaRPr b="1">
                        <a:latin typeface="Economica"/>
                        <a:ea typeface="Economica"/>
                        <a:cs typeface="Economica"/>
                        <a:sym typeface="Economica"/>
                      </a:endParaRPr>
                    </a:p>
                  </a:txBody>
                  <a:tcPr marL="91425" marR="91425" marT="91425" marB="91425"/>
                </a:tc>
                <a:tc>
                  <a:txBody>
                    <a:bodyPr/>
                    <a:lstStyle/>
                    <a:p>
                      <a:pPr marL="0" lvl="0" indent="0" algn="l" rtl="0">
                        <a:spcBef>
                          <a:spcPts val="0"/>
                        </a:spcBef>
                        <a:spcAft>
                          <a:spcPts val="0"/>
                        </a:spcAft>
                        <a:buNone/>
                      </a:pPr>
                      <a:r>
                        <a:rPr lang="en-GB" b="1">
                          <a:latin typeface="Economica"/>
                          <a:ea typeface="Economica"/>
                          <a:cs typeface="Economica"/>
                          <a:sym typeface="Economica"/>
                        </a:rPr>
                        <a:t>Visual</a:t>
                      </a:r>
                      <a:endParaRPr b="1">
                        <a:latin typeface="Economica"/>
                        <a:ea typeface="Economica"/>
                        <a:cs typeface="Economica"/>
                        <a:sym typeface="Economica"/>
                      </a:endParaRPr>
                    </a:p>
                  </a:txBody>
                  <a:tcPr marL="91425" marR="91425" marT="91425" marB="91425"/>
                </a:tc>
                <a:extLst>
                  <a:ext uri="{0D108BD9-81ED-4DB2-BD59-A6C34878D82A}">
                    <a16:rowId xmlns:a16="http://schemas.microsoft.com/office/drawing/2014/main" val="10000"/>
                  </a:ext>
                </a:extLst>
              </a:tr>
              <a:tr h="401650">
                <a:tc>
                  <a:txBody>
                    <a:bodyPr/>
                    <a:lstStyle/>
                    <a:p>
                      <a:pPr marL="0" lvl="0" indent="0" algn="l" rtl="0">
                        <a:spcBef>
                          <a:spcPts val="0"/>
                        </a:spcBef>
                        <a:spcAft>
                          <a:spcPts val="0"/>
                        </a:spcAft>
                        <a:buNone/>
                      </a:pPr>
                      <a:r>
                        <a:rPr lang="en-GB">
                          <a:latin typeface="Economica"/>
                          <a:ea typeface="Economica"/>
                          <a:cs typeface="Economica"/>
                          <a:sym typeface="Economica"/>
                        </a:rPr>
                        <a:t>Identification</a:t>
                      </a:r>
                      <a:endParaRPr>
                        <a:latin typeface="Economica"/>
                        <a:ea typeface="Economica"/>
                        <a:cs typeface="Economica"/>
                        <a:sym typeface="Economica"/>
                      </a:endParaRPr>
                    </a:p>
                  </a:txBody>
                  <a:tcPr marL="91425" marR="91425" marT="91425" marB="91425"/>
                </a:tc>
                <a:tc>
                  <a:txBody>
                    <a:bodyPr/>
                    <a:lstStyle/>
                    <a:p>
                      <a:pPr marL="0" lvl="0" indent="0" algn="l" rtl="0">
                        <a:spcBef>
                          <a:spcPts val="0"/>
                        </a:spcBef>
                        <a:spcAft>
                          <a:spcPts val="0"/>
                        </a:spcAft>
                        <a:buNone/>
                      </a:pPr>
                      <a:endParaRPr>
                        <a:latin typeface="Economica"/>
                        <a:ea typeface="Economica"/>
                        <a:cs typeface="Economica"/>
                        <a:sym typeface="Economica"/>
                      </a:endParaRPr>
                    </a:p>
                  </a:txBody>
                  <a:tcPr marL="91425" marR="91425" marT="91425" marB="91425"/>
                </a:tc>
                <a:tc>
                  <a:txBody>
                    <a:bodyPr/>
                    <a:lstStyle/>
                    <a:p>
                      <a:pPr marL="0" lvl="0" indent="0" algn="l" rtl="0">
                        <a:spcBef>
                          <a:spcPts val="0"/>
                        </a:spcBef>
                        <a:spcAft>
                          <a:spcPts val="0"/>
                        </a:spcAft>
                        <a:buNone/>
                      </a:pPr>
                      <a:endParaRPr>
                        <a:latin typeface="Economica"/>
                        <a:ea typeface="Economica"/>
                        <a:cs typeface="Economica"/>
                        <a:sym typeface="Economica"/>
                      </a:endParaRPr>
                    </a:p>
                  </a:txBody>
                  <a:tcPr marL="91425" marR="91425" marT="91425" marB="91425">
                    <a:solidFill>
                      <a:srgbClr val="C9DAF8"/>
                    </a:solidFill>
                  </a:tcPr>
                </a:tc>
                <a:tc>
                  <a:txBody>
                    <a:bodyPr/>
                    <a:lstStyle/>
                    <a:p>
                      <a:pPr marL="0" lvl="0" indent="0" algn="l" rtl="0">
                        <a:spcBef>
                          <a:spcPts val="0"/>
                        </a:spcBef>
                        <a:spcAft>
                          <a:spcPts val="0"/>
                        </a:spcAft>
                        <a:buNone/>
                      </a:pPr>
                      <a:endParaRPr>
                        <a:latin typeface="Economica"/>
                        <a:ea typeface="Economica"/>
                        <a:cs typeface="Economica"/>
                        <a:sym typeface="Economica"/>
                      </a:endParaRPr>
                    </a:p>
                  </a:txBody>
                  <a:tcPr marL="91425" marR="91425" marT="91425" marB="91425"/>
                </a:tc>
                <a:tc>
                  <a:txBody>
                    <a:bodyPr/>
                    <a:lstStyle/>
                    <a:p>
                      <a:pPr marL="0" lvl="0" indent="0" algn="l" rtl="0">
                        <a:spcBef>
                          <a:spcPts val="0"/>
                        </a:spcBef>
                        <a:spcAft>
                          <a:spcPts val="0"/>
                        </a:spcAft>
                        <a:buNone/>
                      </a:pPr>
                      <a:endParaRPr>
                        <a:highlight>
                          <a:srgbClr val="CFE2F3"/>
                        </a:highlight>
                        <a:latin typeface="Economica"/>
                        <a:ea typeface="Economica"/>
                        <a:cs typeface="Economica"/>
                        <a:sym typeface="Economica"/>
                      </a:endParaRPr>
                    </a:p>
                  </a:txBody>
                  <a:tcPr marL="91425" marR="91425" marT="91425" marB="91425">
                    <a:solidFill>
                      <a:srgbClr val="C9DAF8"/>
                    </a:solidFill>
                  </a:tcPr>
                </a:tc>
                <a:extLst>
                  <a:ext uri="{0D108BD9-81ED-4DB2-BD59-A6C34878D82A}">
                    <a16:rowId xmlns:a16="http://schemas.microsoft.com/office/drawing/2014/main" val="10001"/>
                  </a:ext>
                </a:extLst>
              </a:tr>
              <a:tr h="401650">
                <a:tc>
                  <a:txBody>
                    <a:bodyPr/>
                    <a:lstStyle/>
                    <a:p>
                      <a:pPr marL="0" lvl="0" indent="0" algn="l" rtl="0">
                        <a:spcBef>
                          <a:spcPts val="0"/>
                        </a:spcBef>
                        <a:spcAft>
                          <a:spcPts val="0"/>
                        </a:spcAft>
                        <a:buNone/>
                      </a:pPr>
                      <a:r>
                        <a:rPr lang="en-GB">
                          <a:latin typeface="Economica"/>
                          <a:ea typeface="Economica"/>
                          <a:cs typeface="Economica"/>
                          <a:sym typeface="Economica"/>
                        </a:rPr>
                        <a:t>Automatic Speech Recognition (ASR)</a:t>
                      </a:r>
                      <a:endParaRPr>
                        <a:latin typeface="Economica"/>
                        <a:ea typeface="Economica"/>
                        <a:cs typeface="Economica"/>
                        <a:sym typeface="Economica"/>
                      </a:endParaRPr>
                    </a:p>
                  </a:txBody>
                  <a:tcPr marL="91425" marR="91425" marT="91425" marB="91425"/>
                </a:tc>
                <a:tc>
                  <a:txBody>
                    <a:bodyPr/>
                    <a:lstStyle/>
                    <a:p>
                      <a:pPr marL="0" lvl="0" indent="0" algn="l" rtl="0">
                        <a:spcBef>
                          <a:spcPts val="0"/>
                        </a:spcBef>
                        <a:spcAft>
                          <a:spcPts val="0"/>
                        </a:spcAft>
                        <a:buClr>
                          <a:srgbClr val="000000"/>
                        </a:buClr>
                        <a:buSzPts val="1100"/>
                        <a:buFont typeface="Arial"/>
                        <a:buNone/>
                      </a:pPr>
                      <a:endParaRPr>
                        <a:latin typeface="Economica"/>
                        <a:ea typeface="Economica"/>
                        <a:cs typeface="Economica"/>
                        <a:sym typeface="Economica"/>
                      </a:endParaRPr>
                    </a:p>
                  </a:txBody>
                  <a:tcPr marL="91425" marR="91425" marT="91425" marB="91425"/>
                </a:tc>
                <a:tc>
                  <a:txBody>
                    <a:bodyPr/>
                    <a:lstStyle/>
                    <a:p>
                      <a:pPr marL="0" lvl="0" indent="0" algn="l" rtl="0">
                        <a:spcBef>
                          <a:spcPts val="0"/>
                        </a:spcBef>
                        <a:spcAft>
                          <a:spcPts val="0"/>
                        </a:spcAft>
                        <a:buNone/>
                      </a:pPr>
                      <a:endParaRPr>
                        <a:latin typeface="Economica"/>
                        <a:ea typeface="Economica"/>
                        <a:cs typeface="Economica"/>
                        <a:sym typeface="Economica"/>
                      </a:endParaRPr>
                    </a:p>
                  </a:txBody>
                  <a:tcPr marL="91425" marR="91425" marT="91425" marB="91425">
                    <a:solidFill>
                      <a:srgbClr val="C9DAF8"/>
                    </a:solidFill>
                  </a:tcPr>
                </a:tc>
                <a:tc>
                  <a:txBody>
                    <a:bodyPr/>
                    <a:lstStyle/>
                    <a:p>
                      <a:pPr marL="0" lvl="0" indent="0" algn="l" rtl="0">
                        <a:spcBef>
                          <a:spcPts val="0"/>
                        </a:spcBef>
                        <a:spcAft>
                          <a:spcPts val="0"/>
                        </a:spcAft>
                        <a:buNone/>
                      </a:pPr>
                      <a:endParaRPr>
                        <a:latin typeface="Economica"/>
                        <a:ea typeface="Economica"/>
                        <a:cs typeface="Economica"/>
                        <a:sym typeface="Economica"/>
                      </a:endParaRPr>
                    </a:p>
                  </a:txBody>
                  <a:tcPr marL="91425" marR="91425" marT="91425" marB="91425"/>
                </a:tc>
                <a:tc>
                  <a:txBody>
                    <a:bodyPr/>
                    <a:lstStyle/>
                    <a:p>
                      <a:pPr marL="0" lvl="0" indent="0" algn="l" rtl="0">
                        <a:spcBef>
                          <a:spcPts val="0"/>
                        </a:spcBef>
                        <a:spcAft>
                          <a:spcPts val="0"/>
                        </a:spcAft>
                        <a:buNone/>
                      </a:pPr>
                      <a:endParaRPr>
                        <a:highlight>
                          <a:srgbClr val="CFE2F3"/>
                        </a:highlight>
                        <a:latin typeface="Economica"/>
                        <a:ea typeface="Economica"/>
                        <a:cs typeface="Economica"/>
                        <a:sym typeface="Economica"/>
                      </a:endParaRPr>
                    </a:p>
                  </a:txBody>
                  <a:tcPr marL="91425" marR="91425" marT="91425" marB="91425">
                    <a:solidFill>
                      <a:srgbClr val="C9DAF8"/>
                    </a:solidFill>
                  </a:tcPr>
                </a:tc>
                <a:extLst>
                  <a:ext uri="{0D108BD9-81ED-4DB2-BD59-A6C34878D82A}">
                    <a16:rowId xmlns:a16="http://schemas.microsoft.com/office/drawing/2014/main" val="10002"/>
                  </a:ext>
                </a:extLst>
              </a:tr>
              <a:tr h="401650">
                <a:tc>
                  <a:txBody>
                    <a:bodyPr/>
                    <a:lstStyle/>
                    <a:p>
                      <a:pPr marL="0" lvl="0" indent="0" algn="l" rtl="0">
                        <a:spcBef>
                          <a:spcPts val="0"/>
                        </a:spcBef>
                        <a:spcAft>
                          <a:spcPts val="0"/>
                        </a:spcAft>
                        <a:buNone/>
                      </a:pPr>
                      <a:r>
                        <a:rPr lang="en-GB">
                          <a:latin typeface="Economica"/>
                          <a:ea typeface="Economica"/>
                          <a:cs typeface="Economica"/>
                          <a:sym typeface="Economica"/>
                        </a:rPr>
                        <a:t>Virtual Assistants</a:t>
                      </a:r>
                      <a:endParaRPr>
                        <a:latin typeface="Economica"/>
                        <a:ea typeface="Economica"/>
                        <a:cs typeface="Economica"/>
                        <a:sym typeface="Economica"/>
                      </a:endParaRPr>
                    </a:p>
                  </a:txBody>
                  <a:tcPr marL="91425" marR="91425" marT="91425" marB="91425"/>
                </a:tc>
                <a:tc>
                  <a:txBody>
                    <a:bodyPr/>
                    <a:lstStyle/>
                    <a:p>
                      <a:pPr marL="0" lvl="0" indent="0" algn="l" rtl="0">
                        <a:spcBef>
                          <a:spcPts val="0"/>
                        </a:spcBef>
                        <a:spcAft>
                          <a:spcPts val="0"/>
                        </a:spcAft>
                        <a:buNone/>
                      </a:pPr>
                      <a:endParaRPr>
                        <a:latin typeface="Economica"/>
                        <a:ea typeface="Economica"/>
                        <a:cs typeface="Economica"/>
                        <a:sym typeface="Economica"/>
                      </a:endParaRPr>
                    </a:p>
                  </a:txBody>
                  <a:tcPr marL="91425" marR="91425" marT="91425" marB="91425"/>
                </a:tc>
                <a:tc>
                  <a:txBody>
                    <a:bodyPr/>
                    <a:lstStyle/>
                    <a:p>
                      <a:pPr marL="0" lvl="0" indent="0" algn="l" rtl="0">
                        <a:spcBef>
                          <a:spcPts val="0"/>
                        </a:spcBef>
                        <a:spcAft>
                          <a:spcPts val="0"/>
                        </a:spcAft>
                        <a:buNone/>
                      </a:pPr>
                      <a:endParaRPr>
                        <a:latin typeface="Economica"/>
                        <a:ea typeface="Economica"/>
                        <a:cs typeface="Economica"/>
                        <a:sym typeface="Economica"/>
                      </a:endParaRPr>
                    </a:p>
                  </a:txBody>
                  <a:tcPr marL="91425" marR="91425" marT="91425" marB="91425">
                    <a:solidFill>
                      <a:srgbClr val="C9DAF8"/>
                    </a:solidFill>
                  </a:tcPr>
                </a:tc>
                <a:tc>
                  <a:txBody>
                    <a:bodyPr/>
                    <a:lstStyle/>
                    <a:p>
                      <a:pPr marL="0" lvl="0" indent="0" algn="l" rtl="0">
                        <a:spcBef>
                          <a:spcPts val="0"/>
                        </a:spcBef>
                        <a:spcAft>
                          <a:spcPts val="0"/>
                        </a:spcAft>
                        <a:buNone/>
                      </a:pPr>
                      <a:endParaRPr>
                        <a:latin typeface="Economica"/>
                        <a:ea typeface="Economica"/>
                        <a:cs typeface="Economica"/>
                        <a:sym typeface="Economica"/>
                      </a:endParaRPr>
                    </a:p>
                  </a:txBody>
                  <a:tcPr marL="91425" marR="91425" marT="91425" marB="91425"/>
                </a:tc>
                <a:tc>
                  <a:txBody>
                    <a:bodyPr/>
                    <a:lstStyle/>
                    <a:p>
                      <a:pPr marL="0" lvl="0" indent="0" algn="l" rtl="0">
                        <a:spcBef>
                          <a:spcPts val="0"/>
                        </a:spcBef>
                        <a:spcAft>
                          <a:spcPts val="0"/>
                        </a:spcAft>
                        <a:buNone/>
                      </a:pPr>
                      <a:endParaRPr>
                        <a:latin typeface="Economica"/>
                        <a:ea typeface="Economica"/>
                        <a:cs typeface="Economica"/>
                        <a:sym typeface="Economica"/>
                      </a:endParaRPr>
                    </a:p>
                  </a:txBody>
                  <a:tcPr marL="91425" marR="91425" marT="91425" marB="91425">
                    <a:solidFill>
                      <a:srgbClr val="C9DAF8"/>
                    </a:solidFill>
                  </a:tcPr>
                </a:tc>
                <a:extLst>
                  <a:ext uri="{0D108BD9-81ED-4DB2-BD59-A6C34878D82A}">
                    <a16:rowId xmlns:a16="http://schemas.microsoft.com/office/drawing/2014/main" val="10003"/>
                  </a:ext>
                </a:extLst>
              </a:tr>
              <a:tr h="401650">
                <a:tc>
                  <a:txBody>
                    <a:bodyPr/>
                    <a:lstStyle/>
                    <a:p>
                      <a:pPr marL="0" lvl="0" indent="0" algn="l" rtl="0">
                        <a:spcBef>
                          <a:spcPts val="0"/>
                        </a:spcBef>
                        <a:spcAft>
                          <a:spcPts val="0"/>
                        </a:spcAft>
                        <a:buNone/>
                      </a:pPr>
                      <a:r>
                        <a:rPr lang="en-GB">
                          <a:latin typeface="Economica"/>
                          <a:ea typeface="Economica"/>
                          <a:cs typeface="Economica"/>
                          <a:sym typeface="Economica"/>
                        </a:rPr>
                        <a:t>Music Search</a:t>
                      </a:r>
                      <a:endParaRPr>
                        <a:latin typeface="Economica"/>
                        <a:ea typeface="Economica"/>
                        <a:cs typeface="Economica"/>
                        <a:sym typeface="Economica"/>
                      </a:endParaRPr>
                    </a:p>
                  </a:txBody>
                  <a:tcPr marL="91425" marR="91425" marT="91425" marB="91425"/>
                </a:tc>
                <a:tc>
                  <a:txBody>
                    <a:bodyPr/>
                    <a:lstStyle/>
                    <a:p>
                      <a:pPr marL="0" lvl="0" indent="0" algn="l" rtl="0">
                        <a:spcBef>
                          <a:spcPts val="0"/>
                        </a:spcBef>
                        <a:spcAft>
                          <a:spcPts val="0"/>
                        </a:spcAft>
                        <a:buNone/>
                      </a:pPr>
                      <a:endParaRPr>
                        <a:latin typeface="Economica"/>
                        <a:ea typeface="Economica"/>
                        <a:cs typeface="Economica"/>
                        <a:sym typeface="Economica"/>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Economica"/>
                        <a:ea typeface="Economica"/>
                        <a:cs typeface="Economica"/>
                        <a:sym typeface="Economica"/>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Economica"/>
                        <a:ea typeface="Economica"/>
                        <a:cs typeface="Economica"/>
                        <a:sym typeface="Economica"/>
                      </a:endParaRPr>
                    </a:p>
                  </a:txBody>
                  <a:tcPr marL="91425" marR="91425" marT="91425" marB="91425">
                    <a:lnB w="9525" cap="flat" cmpd="sng">
                      <a:solidFill>
                        <a:srgbClr val="9E9E9E"/>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endParaRPr>
                        <a:latin typeface="Economica"/>
                        <a:ea typeface="Economica"/>
                        <a:cs typeface="Economica"/>
                        <a:sym typeface="Economica"/>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01650">
                <a:tc>
                  <a:txBody>
                    <a:bodyPr/>
                    <a:lstStyle/>
                    <a:p>
                      <a:pPr marL="0" lvl="0" indent="0" algn="l" rtl="0">
                        <a:spcBef>
                          <a:spcPts val="0"/>
                        </a:spcBef>
                        <a:spcAft>
                          <a:spcPts val="0"/>
                        </a:spcAft>
                        <a:buNone/>
                      </a:pPr>
                      <a:r>
                        <a:rPr lang="en-GB">
                          <a:latin typeface="Economica"/>
                          <a:ea typeface="Economica"/>
                          <a:cs typeface="Economica"/>
                          <a:sym typeface="Economica"/>
                        </a:rPr>
                        <a:t>E-health</a:t>
                      </a:r>
                      <a:endParaRPr>
                        <a:latin typeface="Economica"/>
                        <a:ea typeface="Economica"/>
                        <a:cs typeface="Economica"/>
                        <a:sym typeface="Economica"/>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endParaRPr>
                        <a:latin typeface="Economica"/>
                        <a:ea typeface="Economica"/>
                        <a:cs typeface="Economica"/>
                        <a:sym typeface="Economic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endParaRPr>
                        <a:latin typeface="Economica"/>
                        <a:ea typeface="Economica"/>
                        <a:cs typeface="Economica"/>
                        <a:sym typeface="Economic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endParaRPr>
                        <a:latin typeface="Economica"/>
                        <a:ea typeface="Economica"/>
                        <a:cs typeface="Economica"/>
                        <a:sym typeface="Economic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latin typeface="Economica"/>
                        <a:ea typeface="Economica"/>
                        <a:cs typeface="Economica"/>
                        <a:sym typeface="Economic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extLst>
                  <a:ext uri="{0D108BD9-81ED-4DB2-BD59-A6C34878D82A}">
                    <a16:rowId xmlns:a16="http://schemas.microsoft.com/office/drawing/2014/main" val="10005"/>
                  </a:ext>
                </a:extLst>
              </a:tr>
              <a:tr h="401650">
                <a:tc>
                  <a:txBody>
                    <a:bodyPr/>
                    <a:lstStyle/>
                    <a:p>
                      <a:pPr marL="0" lvl="0" indent="0" algn="l" rtl="0">
                        <a:spcBef>
                          <a:spcPts val="0"/>
                        </a:spcBef>
                        <a:spcAft>
                          <a:spcPts val="0"/>
                        </a:spcAft>
                        <a:buNone/>
                      </a:pPr>
                      <a:r>
                        <a:rPr lang="en-GB">
                          <a:latin typeface="Economica"/>
                          <a:ea typeface="Economica"/>
                          <a:cs typeface="Economica"/>
                          <a:sym typeface="Economica"/>
                        </a:rPr>
                        <a:t>Surveillance</a:t>
                      </a:r>
                      <a:endParaRPr>
                        <a:latin typeface="Economica"/>
                        <a:ea typeface="Economica"/>
                        <a:cs typeface="Economica"/>
                        <a:sym typeface="Economica"/>
                      </a:endParaRPr>
                    </a:p>
                  </a:txBody>
                  <a:tcPr marL="91425" marR="91425" marT="91425" marB="91425"/>
                </a:tc>
                <a:tc>
                  <a:txBody>
                    <a:bodyPr/>
                    <a:lstStyle/>
                    <a:p>
                      <a:pPr marL="0" lvl="0" indent="0" algn="l" rtl="0">
                        <a:spcBef>
                          <a:spcPts val="0"/>
                        </a:spcBef>
                        <a:spcAft>
                          <a:spcPts val="0"/>
                        </a:spcAft>
                        <a:buNone/>
                      </a:pPr>
                      <a:endParaRPr>
                        <a:latin typeface="Economica"/>
                        <a:ea typeface="Economica"/>
                        <a:cs typeface="Economica"/>
                        <a:sym typeface="Economica"/>
                      </a:endParaRPr>
                    </a:p>
                  </a:txBody>
                  <a:tcPr marL="91425" marR="91425" marT="91425" marB="91425">
                    <a:lnT w="9525" cap="flat" cmpd="sng">
                      <a:solidFill>
                        <a:srgbClr val="9E9E9E"/>
                      </a:solidFill>
                      <a:prstDash val="solid"/>
                      <a:round/>
                      <a:headEnd type="none" w="sm" len="sm"/>
                      <a:tailEnd type="none" w="sm" len="sm"/>
                    </a:lnT>
                    <a:solidFill>
                      <a:srgbClr val="C9DAF8"/>
                    </a:solidFill>
                  </a:tcPr>
                </a:tc>
                <a:tc>
                  <a:txBody>
                    <a:bodyPr/>
                    <a:lstStyle/>
                    <a:p>
                      <a:pPr marL="0" lvl="0" indent="0" algn="l" rtl="0">
                        <a:spcBef>
                          <a:spcPts val="0"/>
                        </a:spcBef>
                        <a:spcAft>
                          <a:spcPts val="0"/>
                        </a:spcAft>
                        <a:buNone/>
                      </a:pPr>
                      <a:endParaRPr>
                        <a:latin typeface="Economica"/>
                        <a:ea typeface="Economica"/>
                        <a:cs typeface="Economica"/>
                        <a:sym typeface="Economica"/>
                      </a:endParaRPr>
                    </a:p>
                  </a:txBody>
                  <a:tcPr marL="91425" marR="91425" marT="91425" marB="91425">
                    <a:lnT w="9525" cap="flat" cmpd="sng">
                      <a:solidFill>
                        <a:srgbClr val="9E9E9E"/>
                      </a:solidFill>
                      <a:prstDash val="solid"/>
                      <a:round/>
                      <a:headEnd type="none" w="sm" len="sm"/>
                      <a:tailEnd type="none" w="sm" len="sm"/>
                    </a:lnT>
                    <a:solidFill>
                      <a:srgbClr val="C9DAF8"/>
                    </a:solidFill>
                  </a:tcPr>
                </a:tc>
                <a:tc>
                  <a:txBody>
                    <a:bodyPr/>
                    <a:lstStyle/>
                    <a:p>
                      <a:pPr marL="0" lvl="0" indent="0" algn="l" rtl="0">
                        <a:spcBef>
                          <a:spcPts val="0"/>
                        </a:spcBef>
                        <a:spcAft>
                          <a:spcPts val="0"/>
                        </a:spcAft>
                        <a:buNone/>
                      </a:pPr>
                      <a:endParaRPr>
                        <a:latin typeface="Economica"/>
                        <a:ea typeface="Economica"/>
                        <a:cs typeface="Economica"/>
                        <a:sym typeface="Economica"/>
                      </a:endParaRPr>
                    </a:p>
                  </a:txBody>
                  <a:tcPr marL="91425" marR="91425" marT="91425" marB="91425">
                    <a:lnT w="9525" cap="flat" cmpd="sng">
                      <a:solidFill>
                        <a:srgbClr val="9E9E9E"/>
                      </a:solidFill>
                      <a:prstDash val="solid"/>
                      <a:round/>
                      <a:headEnd type="none" w="sm" len="sm"/>
                      <a:tailEnd type="none" w="sm" len="sm"/>
                    </a:lnT>
                    <a:solidFill>
                      <a:srgbClr val="FFFFFF"/>
                    </a:solidFill>
                  </a:tcPr>
                </a:tc>
                <a:tc>
                  <a:txBody>
                    <a:bodyPr/>
                    <a:lstStyle/>
                    <a:p>
                      <a:pPr marL="0" lvl="0" indent="0" algn="l" rtl="0">
                        <a:spcBef>
                          <a:spcPts val="0"/>
                        </a:spcBef>
                        <a:spcAft>
                          <a:spcPts val="0"/>
                        </a:spcAft>
                        <a:buNone/>
                      </a:pPr>
                      <a:endParaRPr>
                        <a:latin typeface="Economica"/>
                        <a:ea typeface="Economica"/>
                        <a:cs typeface="Economica"/>
                        <a:sym typeface="Economica"/>
                      </a:endParaRPr>
                    </a:p>
                  </a:txBody>
                  <a:tcPr marL="91425" marR="91425" marT="91425" marB="91425">
                    <a:lnT w="9525" cap="flat" cmpd="sng">
                      <a:solidFill>
                        <a:srgbClr val="9E9E9E"/>
                      </a:solidFill>
                      <a:prstDash val="solid"/>
                      <a:round/>
                      <a:headEnd type="none" w="sm" len="sm"/>
                      <a:tailEnd type="none" w="sm" len="sm"/>
                    </a:lnT>
                    <a:solidFill>
                      <a:srgbClr val="C9DAF8"/>
                    </a:solidFill>
                  </a:tcPr>
                </a:tc>
                <a:extLst>
                  <a:ext uri="{0D108BD9-81ED-4DB2-BD59-A6C34878D82A}">
                    <a16:rowId xmlns:a16="http://schemas.microsoft.com/office/drawing/2014/main" val="10006"/>
                  </a:ext>
                </a:extLst>
              </a:tr>
              <a:tr h="401650">
                <a:tc>
                  <a:txBody>
                    <a:bodyPr/>
                    <a:lstStyle/>
                    <a:p>
                      <a:pPr marL="0" lvl="0" indent="0" algn="l" rtl="0">
                        <a:spcBef>
                          <a:spcPts val="0"/>
                        </a:spcBef>
                        <a:spcAft>
                          <a:spcPts val="0"/>
                        </a:spcAft>
                        <a:buNone/>
                      </a:pPr>
                      <a:r>
                        <a:rPr lang="en-GB">
                          <a:latin typeface="Economica"/>
                          <a:ea typeface="Economica"/>
                          <a:cs typeface="Economica"/>
                          <a:sym typeface="Economica"/>
                        </a:rPr>
                        <a:t>Environmental Monitoring</a:t>
                      </a:r>
                      <a:endParaRPr>
                        <a:latin typeface="Economica"/>
                        <a:ea typeface="Economica"/>
                        <a:cs typeface="Economica"/>
                        <a:sym typeface="Economica"/>
                      </a:endParaRPr>
                    </a:p>
                  </a:txBody>
                  <a:tcPr marL="91425" marR="91425" marT="91425" marB="91425"/>
                </a:tc>
                <a:tc>
                  <a:txBody>
                    <a:bodyPr/>
                    <a:lstStyle/>
                    <a:p>
                      <a:pPr marL="0" lvl="0" indent="0" algn="l" rtl="0">
                        <a:spcBef>
                          <a:spcPts val="0"/>
                        </a:spcBef>
                        <a:spcAft>
                          <a:spcPts val="0"/>
                        </a:spcAft>
                        <a:buNone/>
                      </a:pPr>
                      <a:endParaRPr>
                        <a:latin typeface="Economica"/>
                        <a:ea typeface="Economica"/>
                        <a:cs typeface="Economica"/>
                        <a:sym typeface="Economica"/>
                      </a:endParaRPr>
                    </a:p>
                  </a:txBody>
                  <a:tcPr marL="91425" marR="91425" marT="91425" marB="91425">
                    <a:solidFill>
                      <a:srgbClr val="C9DAF8"/>
                    </a:solidFill>
                  </a:tcPr>
                </a:tc>
                <a:tc>
                  <a:txBody>
                    <a:bodyPr/>
                    <a:lstStyle/>
                    <a:p>
                      <a:pPr marL="0" lvl="0" indent="0" algn="l" rtl="0">
                        <a:spcBef>
                          <a:spcPts val="0"/>
                        </a:spcBef>
                        <a:spcAft>
                          <a:spcPts val="0"/>
                        </a:spcAft>
                        <a:buNone/>
                      </a:pPr>
                      <a:endParaRPr>
                        <a:latin typeface="Economica"/>
                        <a:ea typeface="Economica"/>
                        <a:cs typeface="Economica"/>
                        <a:sym typeface="Economica"/>
                      </a:endParaRPr>
                    </a:p>
                  </a:txBody>
                  <a:tcPr marL="91425" marR="91425" marT="91425" marB="91425"/>
                </a:tc>
                <a:tc>
                  <a:txBody>
                    <a:bodyPr/>
                    <a:lstStyle/>
                    <a:p>
                      <a:pPr marL="0" lvl="0" indent="0" algn="l" rtl="0">
                        <a:spcBef>
                          <a:spcPts val="0"/>
                        </a:spcBef>
                        <a:spcAft>
                          <a:spcPts val="0"/>
                        </a:spcAft>
                        <a:buNone/>
                      </a:pPr>
                      <a:endParaRPr>
                        <a:latin typeface="Economica"/>
                        <a:ea typeface="Economica"/>
                        <a:cs typeface="Economica"/>
                        <a:sym typeface="Economica"/>
                      </a:endParaRPr>
                    </a:p>
                  </a:txBody>
                  <a:tcPr marL="91425" marR="91425" marT="91425" marB="91425"/>
                </a:tc>
                <a:tc>
                  <a:txBody>
                    <a:bodyPr/>
                    <a:lstStyle/>
                    <a:p>
                      <a:pPr marL="0" lvl="0" indent="0" algn="l" rtl="0">
                        <a:spcBef>
                          <a:spcPts val="0"/>
                        </a:spcBef>
                        <a:spcAft>
                          <a:spcPts val="0"/>
                        </a:spcAft>
                        <a:buNone/>
                      </a:pPr>
                      <a:endParaRPr>
                        <a:latin typeface="Economica"/>
                        <a:ea typeface="Economica"/>
                        <a:cs typeface="Economica"/>
                        <a:sym typeface="Economica"/>
                      </a:endParaRPr>
                    </a:p>
                  </a:txBody>
                  <a:tcPr marL="91425" marR="91425" marT="91425" marB="91425">
                    <a:solidFill>
                      <a:srgbClr val="CFE2F3"/>
                    </a:solidFill>
                  </a:tcPr>
                </a:tc>
                <a:extLst>
                  <a:ext uri="{0D108BD9-81ED-4DB2-BD59-A6C34878D82A}">
                    <a16:rowId xmlns:a16="http://schemas.microsoft.com/office/drawing/2014/main" val="10007"/>
                  </a:ext>
                </a:extLst>
              </a:tr>
              <a:tr h="401650">
                <a:tc>
                  <a:txBody>
                    <a:bodyPr/>
                    <a:lstStyle/>
                    <a:p>
                      <a:pPr marL="0" lvl="0" indent="0" algn="l" rtl="0">
                        <a:spcBef>
                          <a:spcPts val="0"/>
                        </a:spcBef>
                        <a:spcAft>
                          <a:spcPts val="0"/>
                        </a:spcAft>
                        <a:buNone/>
                      </a:pPr>
                      <a:r>
                        <a:rPr lang="en-GB">
                          <a:latin typeface="Economica"/>
                          <a:ea typeface="Economica"/>
                          <a:cs typeface="Economica"/>
                          <a:sym typeface="Economica"/>
                        </a:rPr>
                        <a:t>Recommendation </a:t>
                      </a:r>
                      <a:endParaRPr>
                        <a:latin typeface="Economica"/>
                        <a:ea typeface="Economica"/>
                        <a:cs typeface="Economica"/>
                        <a:sym typeface="Economica"/>
                      </a:endParaRPr>
                    </a:p>
                  </a:txBody>
                  <a:tcPr marL="91425" marR="91425" marT="91425" marB="91425"/>
                </a:tc>
                <a:tc>
                  <a:txBody>
                    <a:bodyPr/>
                    <a:lstStyle/>
                    <a:p>
                      <a:pPr marL="0" lvl="0" indent="0" algn="l" rtl="0">
                        <a:spcBef>
                          <a:spcPts val="0"/>
                        </a:spcBef>
                        <a:spcAft>
                          <a:spcPts val="0"/>
                        </a:spcAft>
                        <a:buNone/>
                      </a:pPr>
                      <a:endParaRPr>
                        <a:latin typeface="Economica"/>
                        <a:ea typeface="Economica"/>
                        <a:cs typeface="Economica"/>
                        <a:sym typeface="Economica"/>
                      </a:endParaRPr>
                    </a:p>
                  </a:txBody>
                  <a:tcPr marL="91425" marR="91425" marT="91425" marB="91425">
                    <a:solidFill>
                      <a:srgbClr val="C9DAF8"/>
                    </a:solidFill>
                  </a:tcPr>
                </a:tc>
                <a:tc>
                  <a:txBody>
                    <a:bodyPr/>
                    <a:lstStyle/>
                    <a:p>
                      <a:pPr marL="0" lvl="0" indent="0" algn="l" rtl="0">
                        <a:spcBef>
                          <a:spcPts val="0"/>
                        </a:spcBef>
                        <a:spcAft>
                          <a:spcPts val="0"/>
                        </a:spcAft>
                        <a:buNone/>
                      </a:pPr>
                      <a:endParaRPr>
                        <a:latin typeface="Economica"/>
                        <a:ea typeface="Economica"/>
                        <a:cs typeface="Economica"/>
                        <a:sym typeface="Economica"/>
                      </a:endParaRPr>
                    </a:p>
                  </a:txBody>
                  <a:tcPr marL="91425" marR="91425" marT="91425" marB="91425">
                    <a:solidFill>
                      <a:srgbClr val="C9DAF8"/>
                    </a:solidFill>
                  </a:tcPr>
                </a:tc>
                <a:tc>
                  <a:txBody>
                    <a:bodyPr/>
                    <a:lstStyle/>
                    <a:p>
                      <a:pPr marL="0" lvl="0" indent="0" algn="l" rtl="0">
                        <a:spcBef>
                          <a:spcPts val="0"/>
                        </a:spcBef>
                        <a:spcAft>
                          <a:spcPts val="0"/>
                        </a:spcAft>
                        <a:buNone/>
                      </a:pPr>
                      <a:endParaRPr>
                        <a:latin typeface="Economica"/>
                        <a:ea typeface="Economica"/>
                        <a:cs typeface="Economica"/>
                        <a:sym typeface="Economica"/>
                      </a:endParaRPr>
                    </a:p>
                  </a:txBody>
                  <a:tcPr marL="91425" marR="91425" marT="91425" marB="91425">
                    <a:solidFill>
                      <a:srgbClr val="C9DAF8"/>
                    </a:solidFill>
                  </a:tcPr>
                </a:tc>
                <a:tc>
                  <a:txBody>
                    <a:bodyPr/>
                    <a:lstStyle/>
                    <a:p>
                      <a:pPr marL="0" lvl="0" indent="0" algn="l" rtl="0">
                        <a:spcBef>
                          <a:spcPts val="0"/>
                        </a:spcBef>
                        <a:spcAft>
                          <a:spcPts val="0"/>
                        </a:spcAft>
                        <a:buNone/>
                      </a:pPr>
                      <a:endParaRPr>
                        <a:latin typeface="Economica"/>
                        <a:ea typeface="Economica"/>
                        <a:cs typeface="Economica"/>
                        <a:sym typeface="Economica"/>
                      </a:endParaRPr>
                    </a:p>
                  </a:txBody>
                  <a:tcPr marL="91425" marR="91425" marT="91425" marB="91425">
                    <a:solidFill>
                      <a:srgbClr val="C9DAF8"/>
                    </a:solidFill>
                  </a:tcPr>
                </a:tc>
                <a:extLst>
                  <a:ext uri="{0D108BD9-81ED-4DB2-BD59-A6C34878D82A}">
                    <a16:rowId xmlns:a16="http://schemas.microsoft.com/office/drawing/2014/main" val="10008"/>
                  </a:ext>
                </a:extLst>
              </a:tr>
            </a:tbl>
          </a:graphicData>
        </a:graphic>
      </p:graphicFrame>
      <p:pic>
        <p:nvPicPr>
          <p:cNvPr id="102" name="Google Shape;102;p18"/>
          <p:cNvPicPr preferRelativeResize="0"/>
          <p:nvPr/>
        </p:nvPicPr>
        <p:blipFill>
          <a:blip r:embed="rId4">
            <a:alphaModFix/>
          </a:blip>
          <a:stretch>
            <a:fillRect/>
          </a:stretch>
        </p:blipFill>
        <p:spPr>
          <a:xfrm>
            <a:off x="302450" y="925150"/>
            <a:ext cx="907300" cy="907300"/>
          </a:xfrm>
          <a:prstGeom prst="rect">
            <a:avLst/>
          </a:prstGeom>
          <a:noFill/>
          <a:ln>
            <a:noFill/>
          </a:ln>
        </p:spPr>
      </p:pic>
      <p:pic>
        <p:nvPicPr>
          <p:cNvPr id="103" name="Google Shape;103;p18"/>
          <p:cNvPicPr preferRelativeResize="0"/>
          <p:nvPr/>
        </p:nvPicPr>
        <p:blipFill>
          <a:blip r:embed="rId5">
            <a:alphaModFix/>
          </a:blip>
          <a:stretch>
            <a:fillRect/>
          </a:stretch>
        </p:blipFill>
        <p:spPr>
          <a:xfrm>
            <a:off x="7136808" y="2341850"/>
            <a:ext cx="1864692" cy="1320825"/>
          </a:xfrm>
          <a:prstGeom prst="rect">
            <a:avLst/>
          </a:prstGeom>
          <a:noFill/>
          <a:ln>
            <a:noFill/>
          </a:ln>
        </p:spPr>
      </p:pic>
      <p:pic>
        <p:nvPicPr>
          <p:cNvPr id="104" name="Google Shape;104;p18"/>
          <p:cNvPicPr preferRelativeResize="0"/>
          <p:nvPr/>
        </p:nvPicPr>
        <p:blipFill>
          <a:blip r:embed="rId6">
            <a:alphaModFix/>
          </a:blip>
          <a:stretch>
            <a:fillRect/>
          </a:stretch>
        </p:blipFill>
        <p:spPr>
          <a:xfrm>
            <a:off x="371050" y="2409400"/>
            <a:ext cx="1148150" cy="861107"/>
          </a:xfrm>
          <a:prstGeom prst="rect">
            <a:avLst/>
          </a:prstGeom>
          <a:noFill/>
          <a:ln>
            <a:noFill/>
          </a:ln>
        </p:spPr>
      </p:pic>
      <p:pic>
        <p:nvPicPr>
          <p:cNvPr id="105" name="Google Shape;105;p18"/>
          <p:cNvPicPr preferRelativeResize="0"/>
          <p:nvPr/>
        </p:nvPicPr>
        <p:blipFill>
          <a:blip r:embed="rId7">
            <a:alphaModFix/>
          </a:blip>
          <a:stretch>
            <a:fillRect/>
          </a:stretch>
        </p:blipFill>
        <p:spPr>
          <a:xfrm>
            <a:off x="7032500" y="1028693"/>
            <a:ext cx="1969000" cy="1102632"/>
          </a:xfrm>
          <a:prstGeom prst="rect">
            <a:avLst/>
          </a:prstGeom>
          <a:noFill/>
          <a:ln>
            <a:noFill/>
          </a:ln>
        </p:spPr>
      </p:pic>
      <p:pic>
        <p:nvPicPr>
          <p:cNvPr id="106" name="Google Shape;106;p18"/>
          <p:cNvPicPr preferRelativeResize="0"/>
          <p:nvPr/>
        </p:nvPicPr>
        <p:blipFill>
          <a:blip r:embed="rId8">
            <a:alphaModFix/>
          </a:blip>
          <a:stretch>
            <a:fillRect/>
          </a:stretch>
        </p:blipFill>
        <p:spPr>
          <a:xfrm>
            <a:off x="8004400" y="4277213"/>
            <a:ext cx="846275" cy="846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9"/>
          <p:cNvSpPr txBox="1">
            <a:spLocks noGrp="1"/>
          </p:cNvSpPr>
          <p:nvPr>
            <p:ph type="title"/>
          </p:nvPr>
        </p:nvSpPr>
        <p:spPr>
          <a:xfrm>
            <a:off x="311700" y="239725"/>
            <a:ext cx="8520600" cy="56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Ανάλυση ψηφιακών εικόνων</a:t>
            </a:r>
            <a:endParaRPr/>
          </a:p>
        </p:txBody>
      </p:sp>
      <p:sp>
        <p:nvSpPr>
          <p:cNvPr id="112" name="Google Shape;112;p19"/>
          <p:cNvSpPr txBox="1">
            <a:spLocks noGrp="1"/>
          </p:cNvSpPr>
          <p:nvPr>
            <p:ph type="body" idx="1"/>
          </p:nvPr>
        </p:nvSpPr>
        <p:spPr>
          <a:xfrm>
            <a:off x="179850" y="802225"/>
            <a:ext cx="8751300" cy="3777000"/>
          </a:xfrm>
          <a:prstGeom prst="rect">
            <a:avLst/>
          </a:prstGeom>
        </p:spPr>
        <p:txBody>
          <a:bodyPr spcFirstLastPara="1" wrap="square" lIns="91425" tIns="91425" rIns="91425" bIns="91425" anchor="t" anchorCtr="0">
            <a:noAutofit/>
          </a:bodyPr>
          <a:lstStyle/>
          <a:p>
            <a:pPr marL="342900" lvl="0" indent="-330200" algn="l" rtl="0">
              <a:lnSpc>
                <a:spcPct val="80000"/>
              </a:lnSpc>
              <a:spcBef>
                <a:spcPts val="400"/>
              </a:spcBef>
              <a:spcAft>
                <a:spcPts val="0"/>
              </a:spcAft>
              <a:buClr>
                <a:srgbClr val="073763"/>
              </a:buClr>
              <a:buSzPts val="1600"/>
              <a:buChar char="•"/>
            </a:pPr>
            <a:r>
              <a:rPr lang="en-GB" sz="1600">
                <a:solidFill>
                  <a:srgbClr val="073763"/>
                </a:solidFill>
              </a:rPr>
              <a:t>Η ανάλυση ψηφιακών εικόνων σχετίζεται με την περιγραφή και την αναγνώριση του περιεχομένου μιας εικόνας. </a:t>
            </a:r>
            <a:endParaRPr sz="1600">
              <a:solidFill>
                <a:srgbClr val="073763"/>
              </a:solidFill>
            </a:endParaRPr>
          </a:p>
          <a:p>
            <a:pPr marL="342900" lvl="0" indent="-317500" algn="l" rtl="0">
              <a:lnSpc>
                <a:spcPct val="80000"/>
              </a:lnSpc>
              <a:spcBef>
                <a:spcPts val="400"/>
              </a:spcBef>
              <a:spcAft>
                <a:spcPts val="0"/>
              </a:spcAft>
              <a:buClr>
                <a:srgbClr val="073763"/>
              </a:buClr>
              <a:buSzPts val="1600"/>
              <a:buChar char="•"/>
            </a:pPr>
            <a:r>
              <a:rPr lang="en-GB" sz="1600">
                <a:solidFill>
                  <a:srgbClr val="073763"/>
                </a:solidFill>
              </a:rPr>
              <a:t>Οι τεχνικές ανάλυσης εικόνας αφορούν την πραγματοποίηση ποσοτικών ή ποιοτικών μετρήσεων σε μια εικόνα, για να παραχθεί μια περιγραφή της.</a:t>
            </a:r>
            <a:endParaRPr sz="1600">
              <a:solidFill>
                <a:srgbClr val="073763"/>
              </a:solidFill>
            </a:endParaRPr>
          </a:p>
          <a:p>
            <a:pPr marL="742950" lvl="1" indent="-273050" algn="l" rtl="0">
              <a:lnSpc>
                <a:spcPct val="80000"/>
              </a:lnSpc>
              <a:spcBef>
                <a:spcPts val="360"/>
              </a:spcBef>
              <a:spcAft>
                <a:spcPts val="0"/>
              </a:spcAft>
              <a:buClr>
                <a:srgbClr val="073763"/>
              </a:buClr>
              <a:buSzPts val="1600"/>
              <a:buChar char="–"/>
            </a:pPr>
            <a:r>
              <a:rPr lang="en-GB" sz="1600">
                <a:solidFill>
                  <a:srgbClr val="073763"/>
                </a:solidFill>
              </a:rPr>
              <a:t>Mελέτη μεθόδων </a:t>
            </a:r>
            <a:r>
              <a:rPr lang="en-GB" sz="1600" i="1">
                <a:solidFill>
                  <a:srgbClr val="073763"/>
                </a:solidFill>
              </a:rPr>
              <a:t>εξαγωγής χαρακτηριστικών</a:t>
            </a:r>
            <a:r>
              <a:rPr lang="en-GB" sz="1600">
                <a:solidFill>
                  <a:srgbClr val="073763"/>
                </a:solidFill>
              </a:rPr>
              <a:t> (feature extraction), και </a:t>
            </a:r>
            <a:r>
              <a:rPr lang="en-GB" sz="1600" i="1">
                <a:solidFill>
                  <a:srgbClr val="073763"/>
                </a:solidFill>
              </a:rPr>
              <a:t>ταξινόμησης</a:t>
            </a:r>
            <a:r>
              <a:rPr lang="en-GB" sz="1600">
                <a:solidFill>
                  <a:srgbClr val="073763"/>
                </a:solidFill>
              </a:rPr>
              <a:t> (classification). Σκοπός είναι η εξαγωγή συγκεκριμένων χαρακτηριστικών που μπορούν να βοηθήσουν στην αναγνώριση αντικειμένων. </a:t>
            </a:r>
            <a:endParaRPr sz="1600">
              <a:solidFill>
                <a:srgbClr val="073763"/>
              </a:solidFill>
            </a:endParaRPr>
          </a:p>
          <a:p>
            <a:pPr marL="742950" lvl="1" indent="-273050" algn="l" rtl="0">
              <a:lnSpc>
                <a:spcPct val="80000"/>
              </a:lnSpc>
              <a:spcBef>
                <a:spcPts val="360"/>
              </a:spcBef>
              <a:spcAft>
                <a:spcPts val="0"/>
              </a:spcAft>
              <a:buClr>
                <a:srgbClr val="073763"/>
              </a:buClr>
              <a:buSzPts val="1600"/>
              <a:buChar char="–"/>
            </a:pPr>
            <a:r>
              <a:rPr lang="en-GB" sz="1600">
                <a:solidFill>
                  <a:srgbClr val="073763"/>
                </a:solidFill>
              </a:rPr>
              <a:t>Οι ποσοτικές μετρήσεις των χαρακτηριστικών των αντικειμένων, επιτρέπουν την ταξινόμησή τους και την παραγωγή μιας περιγραφής και ερμηνείας της σκηνής από έναν υπολογιστή. </a:t>
            </a:r>
            <a:endParaRPr sz="1600">
              <a:solidFill>
                <a:srgbClr val="073763"/>
              </a:solidFill>
            </a:endParaRPr>
          </a:p>
          <a:p>
            <a:pPr marL="0" lvl="0" indent="0" algn="l" rtl="0">
              <a:spcBef>
                <a:spcPts val="0"/>
              </a:spcBef>
              <a:spcAft>
                <a:spcPts val="1600"/>
              </a:spcAft>
              <a:buNone/>
            </a:pPr>
            <a:endParaRPr sz="1600">
              <a:solidFill>
                <a:srgbClr val="073763"/>
              </a:solidFill>
            </a:endParaRPr>
          </a:p>
        </p:txBody>
      </p:sp>
      <p:sp>
        <p:nvSpPr>
          <p:cNvPr id="113" name="Google Shape;113;p19"/>
          <p:cNvSpPr txBox="1">
            <a:spLocks noGrp="1"/>
          </p:cNvSpPr>
          <p:nvPr>
            <p:ph type="sldNum" idx="12"/>
          </p:nvPr>
        </p:nvSpPr>
        <p:spPr>
          <a:xfrm>
            <a:off x="8595300" y="-65700"/>
            <a:ext cx="548700" cy="369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7</a:t>
            </a:fld>
            <a:endParaRPr/>
          </a:p>
        </p:txBody>
      </p:sp>
      <p:pic>
        <p:nvPicPr>
          <p:cNvPr id="114" name="Google Shape;114;p19" descr="Image26"/>
          <p:cNvPicPr preferRelativeResize="0"/>
          <p:nvPr/>
        </p:nvPicPr>
        <p:blipFill rotWithShape="1">
          <a:blip r:embed="rId3">
            <a:alphaModFix/>
          </a:blip>
          <a:srcRect/>
          <a:stretch/>
        </p:blipFill>
        <p:spPr>
          <a:xfrm>
            <a:off x="1510675" y="3059875"/>
            <a:ext cx="5817900" cy="1952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0"/>
          <p:cNvSpPr txBox="1">
            <a:spLocks noGrp="1"/>
          </p:cNvSpPr>
          <p:nvPr>
            <p:ph type="title"/>
          </p:nvPr>
        </p:nvSpPr>
        <p:spPr>
          <a:xfrm>
            <a:off x="311700" y="239725"/>
            <a:ext cx="8520600" cy="56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Καταγραφή Εικόνας</a:t>
            </a:r>
            <a:endParaRPr/>
          </a:p>
        </p:txBody>
      </p:sp>
      <p:sp>
        <p:nvSpPr>
          <p:cNvPr id="120" name="Google Shape;120;p20"/>
          <p:cNvSpPr txBox="1">
            <a:spLocks noGrp="1"/>
          </p:cNvSpPr>
          <p:nvPr>
            <p:ph type="body" idx="1"/>
          </p:nvPr>
        </p:nvSpPr>
        <p:spPr>
          <a:xfrm>
            <a:off x="311700" y="802225"/>
            <a:ext cx="8619300" cy="3777000"/>
          </a:xfrm>
          <a:prstGeom prst="rect">
            <a:avLst/>
          </a:prstGeom>
        </p:spPr>
        <p:txBody>
          <a:bodyPr spcFirstLastPara="1" wrap="square" lIns="91425" tIns="91425" rIns="91425" bIns="91425" anchor="t" anchorCtr="0">
            <a:noAutofit/>
          </a:bodyPr>
          <a:lstStyle/>
          <a:p>
            <a:pPr marL="342900" lvl="0" indent="-254000" algn="l" rtl="0">
              <a:lnSpc>
                <a:spcPct val="100000"/>
              </a:lnSpc>
              <a:spcBef>
                <a:spcPts val="0"/>
              </a:spcBef>
              <a:spcAft>
                <a:spcPts val="0"/>
              </a:spcAft>
              <a:buClr>
                <a:srgbClr val="073763"/>
              </a:buClr>
              <a:buSzPts val="1800"/>
              <a:buChar char="•"/>
            </a:pPr>
            <a:r>
              <a:rPr lang="en-GB">
                <a:solidFill>
                  <a:srgbClr val="073763"/>
                </a:solidFill>
              </a:rPr>
              <a:t>Τι χρειαζόμαστε για να καταγράψουμε και να επεξεργαστούμε μια εικόνα;</a:t>
            </a:r>
            <a:endParaRPr>
              <a:solidFill>
                <a:srgbClr val="073763"/>
              </a:solidFill>
            </a:endParaRPr>
          </a:p>
          <a:p>
            <a:pPr marL="742950" lvl="1" indent="-222250" algn="l" rtl="0">
              <a:lnSpc>
                <a:spcPct val="100000"/>
              </a:lnSpc>
              <a:spcBef>
                <a:spcPts val="560"/>
              </a:spcBef>
              <a:spcAft>
                <a:spcPts val="0"/>
              </a:spcAft>
              <a:buClr>
                <a:srgbClr val="073763"/>
              </a:buClr>
              <a:buSzPts val="1800"/>
              <a:buChar char="–"/>
            </a:pPr>
            <a:r>
              <a:rPr lang="en-GB" sz="1800">
                <a:solidFill>
                  <a:srgbClr val="073763"/>
                </a:solidFill>
              </a:rPr>
              <a:t>Μια ψηφιακή κάμερα (CCD/CMOS), ένα σαρωτή (scanner), ή ένα μηχάνημα καταγραφής video</a:t>
            </a:r>
            <a:endParaRPr sz="1800">
              <a:solidFill>
                <a:srgbClr val="073763"/>
              </a:solidFill>
            </a:endParaRPr>
          </a:p>
          <a:p>
            <a:pPr marL="742950" lvl="1" indent="-222250" algn="l" rtl="0">
              <a:lnSpc>
                <a:spcPct val="100000"/>
              </a:lnSpc>
              <a:spcBef>
                <a:spcPts val="560"/>
              </a:spcBef>
              <a:spcAft>
                <a:spcPts val="0"/>
              </a:spcAft>
              <a:buClr>
                <a:srgbClr val="073763"/>
              </a:buClr>
              <a:buSzPts val="1800"/>
              <a:buChar char="–"/>
            </a:pPr>
            <a:r>
              <a:rPr lang="en-GB" sz="1800">
                <a:solidFill>
                  <a:srgbClr val="073763"/>
                </a:solidFill>
              </a:rPr>
              <a:t>Ένα framegrabber για τη μετατροπή του αναλογικού ηλεκτρικού σήματος σε μια ψηφιακή μορφή</a:t>
            </a:r>
            <a:endParaRPr sz="1800">
              <a:solidFill>
                <a:srgbClr val="073763"/>
              </a:solidFill>
            </a:endParaRPr>
          </a:p>
          <a:p>
            <a:pPr marL="742950" lvl="1" indent="-222250" algn="l" rtl="0">
              <a:lnSpc>
                <a:spcPct val="100000"/>
              </a:lnSpc>
              <a:spcBef>
                <a:spcPts val="560"/>
              </a:spcBef>
              <a:spcAft>
                <a:spcPts val="0"/>
              </a:spcAft>
              <a:buClr>
                <a:srgbClr val="073763"/>
              </a:buClr>
              <a:buSzPts val="1800"/>
              <a:buChar char="–"/>
            </a:pPr>
            <a:r>
              <a:rPr lang="en-GB" sz="1800">
                <a:solidFill>
                  <a:srgbClr val="073763"/>
                </a:solidFill>
              </a:rPr>
              <a:t>Έναν υπολογιστή και το κατάλληλο λογισμικό</a:t>
            </a:r>
            <a:endParaRPr sz="1800">
              <a:solidFill>
                <a:srgbClr val="073763"/>
              </a:solidFill>
            </a:endParaRPr>
          </a:p>
          <a:p>
            <a:pPr marL="0" lvl="0" indent="0" algn="l" rtl="0">
              <a:spcBef>
                <a:spcPts val="0"/>
              </a:spcBef>
              <a:spcAft>
                <a:spcPts val="1600"/>
              </a:spcAft>
              <a:buNone/>
            </a:pPr>
            <a:endParaRPr>
              <a:solidFill>
                <a:srgbClr val="073763"/>
              </a:solidFill>
            </a:endParaRPr>
          </a:p>
        </p:txBody>
      </p:sp>
      <p:sp>
        <p:nvSpPr>
          <p:cNvPr id="121" name="Google Shape;121;p20"/>
          <p:cNvSpPr txBox="1">
            <a:spLocks noGrp="1"/>
          </p:cNvSpPr>
          <p:nvPr>
            <p:ph type="sldNum" idx="12"/>
          </p:nvPr>
        </p:nvSpPr>
        <p:spPr>
          <a:xfrm>
            <a:off x="8595300" y="-65700"/>
            <a:ext cx="548700" cy="369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1"/>
          <p:cNvSpPr txBox="1">
            <a:spLocks noGrp="1"/>
          </p:cNvSpPr>
          <p:nvPr>
            <p:ph type="title"/>
          </p:nvPr>
        </p:nvSpPr>
        <p:spPr>
          <a:xfrm>
            <a:off x="311700" y="239725"/>
            <a:ext cx="8520600" cy="56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Βελτιστοποίηση εικόνας</a:t>
            </a:r>
            <a:endParaRPr/>
          </a:p>
        </p:txBody>
      </p:sp>
      <p:sp>
        <p:nvSpPr>
          <p:cNvPr id="127" name="Google Shape;127;p21"/>
          <p:cNvSpPr txBox="1">
            <a:spLocks noGrp="1"/>
          </p:cNvSpPr>
          <p:nvPr>
            <p:ph type="body" idx="1"/>
          </p:nvPr>
        </p:nvSpPr>
        <p:spPr>
          <a:xfrm>
            <a:off x="311700" y="802225"/>
            <a:ext cx="8619300" cy="3777000"/>
          </a:xfrm>
          <a:prstGeom prst="rect">
            <a:avLst/>
          </a:prstGeom>
        </p:spPr>
        <p:txBody>
          <a:bodyPr spcFirstLastPara="1" wrap="square" lIns="91425" tIns="91425" rIns="91425" bIns="91425" anchor="t" anchorCtr="0">
            <a:noAutofit/>
          </a:bodyPr>
          <a:lstStyle/>
          <a:p>
            <a:pPr marL="342900" lvl="0" indent="-342900" algn="just" rtl="0">
              <a:lnSpc>
                <a:spcPct val="80000"/>
              </a:lnSpc>
              <a:spcBef>
                <a:spcPts val="0"/>
              </a:spcBef>
              <a:spcAft>
                <a:spcPts val="0"/>
              </a:spcAft>
              <a:buClr>
                <a:srgbClr val="161616"/>
              </a:buClr>
              <a:buSzPts val="2400"/>
              <a:buFont typeface="Noto Sans Symbols"/>
              <a:buNone/>
            </a:pPr>
            <a:endParaRPr>
              <a:solidFill>
                <a:srgbClr val="073763"/>
              </a:solidFill>
            </a:endParaRPr>
          </a:p>
          <a:p>
            <a:pPr marL="342900" lvl="0" indent="-342900" algn="just" rtl="0">
              <a:lnSpc>
                <a:spcPct val="100000"/>
              </a:lnSpc>
              <a:spcBef>
                <a:spcPts val="480"/>
              </a:spcBef>
              <a:spcAft>
                <a:spcPts val="0"/>
              </a:spcAft>
              <a:buClr>
                <a:srgbClr val="161616"/>
              </a:buClr>
              <a:buSzPts val="2400"/>
              <a:buFont typeface="Noto Sans Symbols"/>
              <a:buNone/>
            </a:pPr>
            <a:r>
              <a:rPr lang="en-GB">
                <a:solidFill>
                  <a:srgbClr val="073763"/>
                </a:solidFill>
              </a:rPr>
              <a:t>Σκοπός μιας τέτοιας τεχνικής μπορεί να είναι:</a:t>
            </a:r>
            <a:endParaRPr>
              <a:solidFill>
                <a:srgbClr val="073763"/>
              </a:solidFill>
            </a:endParaRPr>
          </a:p>
          <a:p>
            <a:pPr marL="457200" lvl="0" indent="-342900" algn="just" rtl="0">
              <a:lnSpc>
                <a:spcPct val="100000"/>
              </a:lnSpc>
              <a:spcBef>
                <a:spcPts val="480"/>
              </a:spcBef>
              <a:spcAft>
                <a:spcPts val="0"/>
              </a:spcAft>
              <a:buClr>
                <a:srgbClr val="073763"/>
              </a:buClr>
              <a:buSzPts val="1800"/>
              <a:buChar char="●"/>
            </a:pPr>
            <a:r>
              <a:rPr lang="en-GB">
                <a:solidFill>
                  <a:srgbClr val="073763"/>
                </a:solidFill>
              </a:rPr>
              <a:t>η βελτιστοποίηση της οπτικής εμφάνισης μιας εικόνας όπως την αντιλαμβάνεται ο άνθρωπος,</a:t>
            </a:r>
            <a:endParaRPr>
              <a:solidFill>
                <a:srgbClr val="073763"/>
              </a:solidFill>
            </a:endParaRPr>
          </a:p>
          <a:p>
            <a:pPr marL="457200" lvl="0" indent="-342900" algn="just" rtl="0">
              <a:lnSpc>
                <a:spcPct val="100000"/>
              </a:lnSpc>
              <a:spcBef>
                <a:spcPts val="0"/>
              </a:spcBef>
              <a:spcAft>
                <a:spcPts val="0"/>
              </a:spcAft>
              <a:buClr>
                <a:srgbClr val="073763"/>
              </a:buClr>
              <a:buSzPts val="1800"/>
              <a:buChar char="●"/>
            </a:pPr>
            <a:r>
              <a:rPr lang="en-GB">
                <a:solidFill>
                  <a:srgbClr val="073763"/>
                </a:solidFill>
              </a:rPr>
              <a:t>η τροποποίηση των εικόνων με τέτοιο τρόπο ώστε να είναι αποτελεσματικότερη η παραπέρα ανάλυση ή χρησιμοποίησή  τους.</a:t>
            </a:r>
            <a:endParaRPr>
              <a:solidFill>
                <a:srgbClr val="073763"/>
              </a:solidFill>
            </a:endParaRPr>
          </a:p>
          <a:p>
            <a:pPr marL="342900" lvl="0" indent="-342900" algn="just" rtl="0">
              <a:lnSpc>
                <a:spcPct val="80000"/>
              </a:lnSpc>
              <a:spcBef>
                <a:spcPts val="400"/>
              </a:spcBef>
              <a:spcAft>
                <a:spcPts val="0"/>
              </a:spcAft>
              <a:buClr>
                <a:srgbClr val="161616"/>
              </a:buClr>
              <a:buSzPts val="2000"/>
              <a:buFont typeface="Noto Sans Symbols"/>
              <a:buNone/>
            </a:pPr>
            <a:r>
              <a:rPr lang="en-GB" b="1">
                <a:solidFill>
                  <a:srgbClr val="073763"/>
                </a:solidFill>
              </a:rPr>
              <a:t>   </a:t>
            </a:r>
            <a:endParaRPr>
              <a:solidFill>
                <a:srgbClr val="073763"/>
              </a:solidFill>
            </a:endParaRPr>
          </a:p>
          <a:p>
            <a:pPr marL="0" lvl="0" indent="0" algn="l" rtl="0">
              <a:spcBef>
                <a:spcPts val="0"/>
              </a:spcBef>
              <a:spcAft>
                <a:spcPts val="1600"/>
              </a:spcAft>
              <a:buNone/>
            </a:pPr>
            <a:endParaRPr>
              <a:solidFill>
                <a:srgbClr val="073763"/>
              </a:solidFill>
            </a:endParaRPr>
          </a:p>
        </p:txBody>
      </p:sp>
      <p:sp>
        <p:nvSpPr>
          <p:cNvPr id="128" name="Google Shape;128;p21"/>
          <p:cNvSpPr txBox="1">
            <a:spLocks noGrp="1"/>
          </p:cNvSpPr>
          <p:nvPr>
            <p:ph type="sldNum" idx="12"/>
          </p:nvPr>
        </p:nvSpPr>
        <p:spPr>
          <a:xfrm>
            <a:off x="8595300" y="-65700"/>
            <a:ext cx="548700" cy="369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9</a:t>
            </a:fld>
            <a:endParaRPr/>
          </a:p>
        </p:txBody>
      </p:sp>
    </p:spTree>
  </p:cSld>
  <p:clrMapOvr>
    <a:masterClrMapping/>
  </p:clrMapOvr>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3133</TotalTime>
  <Words>1494</Words>
  <Application>Microsoft Macintosh PowerPoint</Application>
  <PresentationFormat>On-screen Show (16:9)</PresentationFormat>
  <Paragraphs>279</Paragraphs>
  <Slides>40</Slides>
  <Notes>40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Economica</vt:lpstr>
      <vt:lpstr>Open Sans</vt:lpstr>
      <vt:lpstr>Arial</vt:lpstr>
      <vt:lpstr>Noto Sans Symbols</vt:lpstr>
      <vt:lpstr>Luxe</vt:lpstr>
      <vt:lpstr>Παν/μιο Πειραιώς Τμήμα Ψηφιακών Συστημάτων  Πρόγραμμα Μεταπτυχιακών Σπουδών  “Τεχνητή Νοημοσύνη”  Μάθημα: Μηχανική Μάθηση Σε Πολυμεσικά Δεδομένα  Διάλεξη 1 Εισαγωγή</vt:lpstr>
      <vt:lpstr>Στόχοι</vt:lpstr>
      <vt:lpstr>Διδάσκοντες</vt:lpstr>
      <vt:lpstr>Περιεχόμενα</vt:lpstr>
      <vt:lpstr>Modalities &amp; Πηγές</vt:lpstr>
      <vt:lpstr>Multimodal Analysis: Εφαρμογές &amp; Στόχοι</vt:lpstr>
      <vt:lpstr>Ανάλυση ψηφιακών εικόνων</vt:lpstr>
      <vt:lpstr>Καταγραφή Εικόνας</vt:lpstr>
      <vt:lpstr>Βελτιστοποίηση εικόνας</vt:lpstr>
      <vt:lpstr>Τμηματοποίηση εικόνας</vt:lpstr>
      <vt:lpstr>Τμηματοποίηση εικόνας</vt:lpstr>
      <vt:lpstr>Computer Vision</vt:lpstr>
      <vt:lpstr>Understanding the content</vt:lpstr>
      <vt:lpstr>Deep learning</vt:lpstr>
      <vt:lpstr>Αναπαράσταση ήχου</vt:lpstr>
      <vt:lpstr>Ταξινόμηση ηχητικών δειγμάτων</vt:lpstr>
      <vt:lpstr>Κατάτμηση ηχητικών σημάτων</vt:lpstr>
      <vt:lpstr>Αναγνώριση τροφίμων / θερμίδων</vt:lpstr>
      <vt:lpstr>Virtual Assistants</vt:lpstr>
      <vt:lpstr>Αναγνώριση συναισθήματος (εικόνα)</vt:lpstr>
      <vt:lpstr>Αναγνώριση συναισθήματος σε ομιλία</vt:lpstr>
      <vt:lpstr>Αναγνώριση συναισθήματος σε Video</vt:lpstr>
      <vt:lpstr>Διάλογοι βάσει συναισθήματος</vt:lpstr>
      <vt:lpstr>Music monitoring</vt:lpstr>
      <vt:lpstr>Αυτόματη κατανόηση / σύνθεση μουσικής</vt:lpstr>
      <vt:lpstr>Ανάλυση ποιότητας ηχοτοπίου</vt:lpstr>
      <vt:lpstr>Ανάλυση ποιότητας ηχοτοπίου - Athens</vt:lpstr>
      <vt:lpstr>Environmental Monitoring: Whales</vt:lpstr>
      <vt:lpstr>Human pose estimation</vt:lpstr>
      <vt:lpstr>Gesture recognition</vt:lpstr>
      <vt:lpstr>Αναγνώριση προσώπου και χαρακτηριστικών</vt:lpstr>
      <vt:lpstr>Gesture Control</vt:lpstr>
      <vt:lpstr>Σύσταση ταινιών βάσει περιεχομένου (1/2)</vt:lpstr>
      <vt:lpstr>Σύσταση ταινιών βάσει περιεχομένου (2/2)</vt:lpstr>
      <vt:lpstr>Rehabilitation Game</vt:lpstr>
      <vt:lpstr>Microscopy Analysis</vt:lpstr>
      <vt:lpstr>Βιβλιογραφία</vt:lpstr>
      <vt:lpstr>Theoretical Background</vt:lpstr>
      <vt:lpstr>Practical Background</vt:lpstr>
      <vt:lpstr>Logistics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Παν/μιο Πειραιώς Τμήμα Ψηφιακών Συστημάτων  Πρόγραμμα Μεταπτυχιακών Σπουδών  “Τεχνητή Νοημοσύνη”  Μάθημα: Μηχανική Μάθηση Σε Πολυμεσικά Δεδομένα  Διάλεξη 1 Εισαγωγή</dc:title>
  <cp:lastModifiedBy>Ilias Maglogiannis</cp:lastModifiedBy>
  <cp:revision>6</cp:revision>
  <dcterms:modified xsi:type="dcterms:W3CDTF">2021-03-10T19:17:55Z</dcterms:modified>
</cp:coreProperties>
</file>